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4"/>
  </p:notesMasterIdLst>
  <p:sldIdLst>
    <p:sldId id="256" r:id="rId2"/>
    <p:sldId id="260" r:id="rId3"/>
    <p:sldId id="261" r:id="rId4"/>
    <p:sldId id="258" r:id="rId5"/>
    <p:sldId id="257" r:id="rId6"/>
    <p:sldId id="259" r:id="rId7"/>
    <p:sldId id="262" r:id="rId8"/>
    <p:sldId id="266" r:id="rId9"/>
    <p:sldId id="265" r:id="rId10"/>
    <p:sldId id="268" r:id="rId11"/>
    <p:sldId id="310" r:id="rId12"/>
    <p:sldId id="267" r:id="rId13"/>
    <p:sldId id="269" r:id="rId14"/>
    <p:sldId id="270" r:id="rId15"/>
    <p:sldId id="271" r:id="rId16"/>
    <p:sldId id="278" r:id="rId17"/>
    <p:sldId id="272" r:id="rId18"/>
    <p:sldId id="273" r:id="rId19"/>
    <p:sldId id="275" r:id="rId20"/>
    <p:sldId id="274" r:id="rId21"/>
    <p:sldId id="285" r:id="rId22"/>
    <p:sldId id="276" r:id="rId23"/>
    <p:sldId id="286" r:id="rId24"/>
    <p:sldId id="279" r:id="rId25"/>
    <p:sldId id="277" r:id="rId26"/>
    <p:sldId id="280" r:id="rId27"/>
    <p:sldId id="281" r:id="rId28"/>
    <p:sldId id="282" r:id="rId29"/>
    <p:sldId id="283" r:id="rId30"/>
    <p:sldId id="284" r:id="rId31"/>
    <p:sldId id="289" r:id="rId32"/>
    <p:sldId id="290" r:id="rId33"/>
    <p:sldId id="288" r:id="rId34"/>
    <p:sldId id="291" r:id="rId35"/>
    <p:sldId id="292" r:id="rId36"/>
    <p:sldId id="293" r:id="rId37"/>
    <p:sldId id="294" r:id="rId38"/>
    <p:sldId id="295" r:id="rId39"/>
    <p:sldId id="296" r:id="rId40"/>
    <p:sldId id="297" r:id="rId41"/>
    <p:sldId id="301" r:id="rId42"/>
    <p:sldId id="298" r:id="rId43"/>
    <p:sldId id="300" r:id="rId44"/>
    <p:sldId id="304" r:id="rId45"/>
    <p:sldId id="299" r:id="rId46"/>
    <p:sldId id="305" r:id="rId47"/>
    <p:sldId id="302" r:id="rId48"/>
    <p:sldId id="306" r:id="rId49"/>
    <p:sldId id="303" r:id="rId50"/>
    <p:sldId id="308" r:id="rId51"/>
    <p:sldId id="307" r:id="rId52"/>
    <p:sldId id="309" r:id="rId5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1" d="100"/>
          <a:sy n="61" d="100"/>
        </p:scale>
        <p:origin x="1428" y="-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wrap="square" lIns="91425" tIns="91425" rIns="91425" bIns="91425" anchor="t" anchorCtr="0"/>
          <a:lstStyle>
            <a:lvl1pPr marL="0" marR="0" lvl="0" indent="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wrap="square" lIns="91425" tIns="91425" rIns="91425" bIns="91425" anchor="b" anchorCtr="0"/>
          <a:lstStyle>
            <a:lvl1pPr marL="0" marR="0" lvl="0" indent="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
        <p:nvSpPr>
          <p:cNvPr id="59" name="Shape 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99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雪隠詰め・・・将棋で王を盤の隅へ追い込むこと</a:t>
            </a:r>
            <a:endParaRPr kumimoji="1" lang="ja-JP" altLang="en-US" dirty="0"/>
          </a:p>
        </p:txBody>
      </p:sp>
      <p:sp>
        <p:nvSpPr>
          <p:cNvPr id="4" name="スライド番号プレースホルダー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11727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 スライド">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2130425"/>
            <a:ext cx="7772400" cy="1470025"/>
          </a:xfrm>
          <a:prstGeom prst="rect">
            <a:avLst/>
          </a:prstGeom>
          <a:solidFill>
            <a:srgbClr val="006600"/>
          </a:solidFill>
          <a:ln>
            <a:noFill/>
          </a:ln>
        </p:spPr>
        <p:txBody>
          <a:bodyPr wrap="square" lIns="91425" tIns="91425" rIns="91425" bIns="91425" anchor="ctr" anchorCtr="0"/>
          <a:lstStyle>
            <a:lvl1pPr marL="0" marR="0" lvl="0"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1pPr>
            <a:lvl2pPr marL="0" marR="0" lvl="1"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2pPr>
            <a:lvl3pPr marL="0" marR="0" lvl="2"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3pPr>
            <a:lvl4pPr marL="0" marR="0" lvl="3"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4pPr>
            <a:lvl5pPr marL="0" marR="0" lvl="4"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6pPr>
            <a:lvl7pPr marL="914400" marR="0" lvl="6"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7pPr>
            <a:lvl8pPr marL="1371600" marR="0" lvl="7"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8pPr>
            <a:lvl9pPr marL="1828800" marR="0" lvl="8"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9pPr>
          </a:lstStyle>
          <a:p>
            <a:endParaRPr/>
          </a:p>
        </p:txBody>
      </p:sp>
      <p:sp>
        <p:nvSpPr>
          <p:cNvPr id="17" name="Shape 17"/>
          <p:cNvSpPr txBox="1">
            <a:spLocks noGrp="1"/>
          </p:cNvSpPr>
          <p:nvPr>
            <p:ph type="subTitle" idx="1"/>
          </p:nvPr>
        </p:nvSpPr>
        <p:spPr>
          <a:xfrm>
            <a:off x="1371600" y="3886200"/>
            <a:ext cx="6400800" cy="1752600"/>
          </a:xfrm>
          <a:prstGeom prst="rect">
            <a:avLst/>
          </a:prstGeom>
          <a:noFill/>
          <a:ln>
            <a:noFill/>
          </a:ln>
        </p:spPr>
        <p:txBody>
          <a:bodyPr wrap="square" lIns="91425" tIns="91425" rIns="91425" bIns="91425" anchor="t" anchorCtr="0"/>
          <a:lstStyle>
            <a:lvl1pPr marL="0" marR="0" lvl="0" indent="0" algn="ctr" rtl="0">
              <a:spcBef>
                <a:spcPts val="640"/>
              </a:spcBef>
              <a:spcAft>
                <a:spcPts val="0"/>
              </a:spcAft>
              <a:buClr>
                <a:srgbClr val="006600"/>
              </a:buClr>
              <a:buSzPts val="3200"/>
              <a:buFont typeface="Noto Sans Symbols"/>
              <a:buNone/>
              <a:defRPr sz="3200" b="0" i="0" u="none" strike="noStrike" cap="none">
                <a:solidFill>
                  <a:srgbClr val="888888"/>
                </a:solidFill>
                <a:latin typeface="Calibri"/>
                <a:ea typeface="Calibri"/>
                <a:cs typeface="Calibri"/>
                <a:sym typeface="Calibri"/>
              </a:defRPr>
            </a:lvl1pPr>
            <a:lvl2pPr marL="457200" marR="0" lvl="1" indent="0" algn="ctr" rtl="0">
              <a:spcBef>
                <a:spcPts val="560"/>
              </a:spcBef>
              <a:spcAft>
                <a:spcPts val="0"/>
              </a:spcAft>
              <a:buClr>
                <a:srgbClr val="006600"/>
              </a:buClr>
              <a:buSzPts val="2800"/>
              <a:buFont typeface="Noto Sans Symbols"/>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006600"/>
              </a:buClr>
              <a:buSzPts val="2400"/>
              <a:buFont typeface="Noto Sans Symbols"/>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006600"/>
              </a:buClr>
              <a:buSzPts val="2000"/>
              <a:buFont typeface="Noto Sans Symbols"/>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006600"/>
              </a:buClr>
              <a:buSzPts val="2000"/>
              <a:buFont typeface="Noto Sans Symbols"/>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98989"/>
                </a:solidFill>
                <a:latin typeface="Calibri"/>
                <a:ea typeface="Calibri"/>
                <a:cs typeface="Calibri"/>
                <a:sym typeface="Calibri"/>
              </a:rPr>
              <a:t>‹#›</a:t>
            </a:fld>
            <a:endParaRPr sz="1200" b="0" i="0" u="none" strike="noStrike" cap="none">
              <a:solidFill>
                <a:srgbClr val="898989"/>
              </a:solidFill>
              <a:latin typeface="Calibri"/>
              <a:ea typeface="Calibri"/>
              <a:cs typeface="Calibri"/>
              <a:sym typeface="Calibri"/>
            </a:endParaRPr>
          </a:p>
        </p:txBody>
      </p:sp>
      <p:pic>
        <p:nvPicPr>
          <p:cNvPr id="21" name="Shape 21" descr="ifdl_logo143x59.png"/>
          <p:cNvPicPr preferRelativeResize="0"/>
          <p:nvPr/>
        </p:nvPicPr>
        <p:blipFill rotWithShape="1">
          <a:blip r:embed="rId2">
            <a:alphaModFix/>
          </a:blip>
          <a:srcRect/>
          <a:stretch/>
        </p:blipFill>
        <p:spPr>
          <a:xfrm>
            <a:off x="1538605" y="6425953"/>
            <a:ext cx="685800" cy="283265"/>
          </a:xfrm>
          <a:prstGeom prst="rect">
            <a:avLst/>
          </a:prstGeom>
          <a:noFill/>
          <a:ln>
            <a:noFill/>
          </a:ln>
        </p:spPr>
      </p:pic>
      <p:sp>
        <p:nvSpPr>
          <p:cNvPr id="22" name="Shape 22"/>
          <p:cNvSpPr txBox="1"/>
          <p:nvPr/>
        </p:nvSpPr>
        <p:spPr>
          <a:xfrm>
            <a:off x="2224405" y="6413698"/>
            <a:ext cx="4822089" cy="307777"/>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Interface Device Laboratory, Kanazawa University  http://ifdl.jp/</a:t>
            </a:r>
            <a:endParaRPr sz="14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2 つのコンテンツ">
    <p:spTree>
      <p:nvGrpSpPr>
        <p:cNvPr id="1" name="Shape 32"/>
        <p:cNvGrpSpPr/>
        <p:nvPr/>
      </p:nvGrpSpPr>
      <p:grpSpPr>
        <a:xfrm>
          <a:off x="0" y="0"/>
          <a:ext cx="0" cy="0"/>
          <a:chOff x="0" y="0"/>
          <a:chExt cx="0" cy="0"/>
        </a:xfrm>
      </p:grpSpPr>
      <p:sp>
        <p:nvSpPr>
          <p:cNvPr id="33" name="Shape 33"/>
          <p:cNvSpPr txBox="1"/>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898989"/>
                </a:solidFill>
                <a:latin typeface="Calibri"/>
                <a:ea typeface="Calibri"/>
                <a:cs typeface="Calibri"/>
                <a:sym typeface="Calibri"/>
              </a:rPr>
              <a:t>2017/12/6</a:t>
            </a:r>
            <a:endParaRPr sz="1200" b="0" i="0" u="none" strike="noStrike" cap="none">
              <a:solidFill>
                <a:srgbClr val="898989"/>
              </a:solidFill>
              <a:latin typeface="Calibri"/>
              <a:ea typeface="Calibri"/>
              <a:cs typeface="Calibri"/>
              <a:sym typeface="Calibri"/>
            </a:endParaRPr>
          </a:p>
        </p:txBody>
      </p:sp>
      <p:sp>
        <p:nvSpPr>
          <p:cNvPr id="34" name="Shape 34"/>
          <p:cNvSpPr txBox="1">
            <a:spLocks noGrp="1"/>
          </p:cNvSpPr>
          <p:nvPr>
            <p:ph type="body" idx="1"/>
          </p:nvPr>
        </p:nvSpPr>
        <p:spPr>
          <a:xfrm>
            <a:off x="457200" y="1032708"/>
            <a:ext cx="4038600" cy="5311385"/>
          </a:xfrm>
          <a:prstGeom prst="rect">
            <a:avLst/>
          </a:prstGeom>
          <a:noFill/>
          <a:ln>
            <a:noFill/>
          </a:ln>
        </p:spPr>
        <p:txBody>
          <a:bodyPr wrap="square" lIns="91425" tIns="91425" rIns="91425" bIns="91425" anchor="t" anchorCtr="0"/>
          <a:lstStyle>
            <a:lvl1pPr marL="457200" marR="0" lvl="0" indent="-406400" algn="l" rtl="0">
              <a:spcBef>
                <a:spcPts val="560"/>
              </a:spcBef>
              <a:spcAft>
                <a:spcPts val="0"/>
              </a:spcAft>
              <a:buClr>
                <a:srgbClr val="006600"/>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006600"/>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006600"/>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006600"/>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rgbClr val="006600"/>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body" idx="2"/>
          </p:nvPr>
        </p:nvSpPr>
        <p:spPr>
          <a:xfrm>
            <a:off x="4648200" y="1032708"/>
            <a:ext cx="4038600" cy="5311385"/>
          </a:xfrm>
          <a:prstGeom prst="rect">
            <a:avLst/>
          </a:prstGeom>
          <a:noFill/>
          <a:ln>
            <a:noFill/>
          </a:ln>
        </p:spPr>
        <p:txBody>
          <a:bodyPr wrap="square" lIns="91425" tIns="91425" rIns="91425" bIns="91425" anchor="t" anchorCtr="0"/>
          <a:lstStyle>
            <a:lvl1pPr marL="457200" marR="0" lvl="0" indent="-406400" algn="l" rtl="0">
              <a:spcBef>
                <a:spcPts val="560"/>
              </a:spcBef>
              <a:spcAft>
                <a:spcPts val="0"/>
              </a:spcAft>
              <a:buClr>
                <a:srgbClr val="006600"/>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rgbClr val="006600"/>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rgbClr val="006600"/>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rgbClr val="006600"/>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rgbClr val="006600"/>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98989"/>
                </a:solidFill>
                <a:latin typeface="Calibri"/>
                <a:ea typeface="Calibri"/>
                <a:cs typeface="Calibri"/>
                <a:sym typeface="Calibri"/>
              </a:rPr>
              <a:t>‹#›</a:t>
            </a:fld>
            <a:endParaRPr sz="1200" b="0" i="0" u="none" strike="noStrike" cap="none">
              <a:solidFill>
                <a:srgbClr val="898989"/>
              </a:solidFill>
              <a:latin typeface="Calibri"/>
              <a:ea typeface="Calibri"/>
              <a:cs typeface="Calibri"/>
              <a:sym typeface="Calibri"/>
            </a:endParaRPr>
          </a:p>
        </p:txBody>
      </p:sp>
      <p:pic>
        <p:nvPicPr>
          <p:cNvPr id="39" name="Shape 39" descr="ifdl_logo143x59.png"/>
          <p:cNvPicPr preferRelativeResize="0"/>
          <p:nvPr/>
        </p:nvPicPr>
        <p:blipFill rotWithShape="1">
          <a:blip r:embed="rId2">
            <a:alphaModFix/>
          </a:blip>
          <a:srcRect/>
          <a:stretch/>
        </p:blipFill>
        <p:spPr>
          <a:xfrm>
            <a:off x="1538605" y="6425953"/>
            <a:ext cx="685800" cy="283265"/>
          </a:xfrm>
          <a:prstGeom prst="rect">
            <a:avLst/>
          </a:prstGeom>
          <a:noFill/>
          <a:ln>
            <a:noFill/>
          </a:ln>
        </p:spPr>
      </p:pic>
      <p:sp>
        <p:nvSpPr>
          <p:cNvPr id="40" name="Shape 40"/>
          <p:cNvSpPr txBox="1"/>
          <p:nvPr/>
        </p:nvSpPr>
        <p:spPr>
          <a:xfrm>
            <a:off x="2224405" y="6413698"/>
            <a:ext cx="4822089" cy="307777"/>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Interface Device Laboratory, Kanazawa University  http://ifdl.jp/</a:t>
            </a:r>
            <a:endParaRPr sz="1400" b="0" i="0" u="none" strike="noStrike" cap="none">
              <a:solidFill>
                <a:schemeClr val="dk1"/>
              </a:solidFill>
              <a:latin typeface="Calibri"/>
              <a:ea typeface="Calibri"/>
              <a:cs typeface="Calibri"/>
              <a:sym typeface="Calibri"/>
            </a:endParaRPr>
          </a:p>
        </p:txBody>
      </p:sp>
      <p:sp>
        <p:nvSpPr>
          <p:cNvPr id="41" name="Shape 41"/>
          <p:cNvSpPr txBox="1">
            <a:spLocks noGrp="1"/>
          </p:cNvSpPr>
          <p:nvPr>
            <p:ph type="title"/>
          </p:nvPr>
        </p:nvSpPr>
        <p:spPr>
          <a:xfrm>
            <a:off x="457200" y="274638"/>
            <a:ext cx="8229600" cy="700722"/>
          </a:xfrm>
          <a:prstGeom prst="rect">
            <a:avLst/>
          </a:prstGeom>
          <a:solidFill>
            <a:srgbClr val="006600"/>
          </a:solidFill>
          <a:ln w="25400" cap="flat" cmpd="sng">
            <a:solidFill>
              <a:srgbClr val="718840"/>
            </a:solidFill>
            <a:prstDash val="solid"/>
            <a:round/>
            <a:headEnd type="none" w="med" len="med"/>
            <a:tailEnd type="none" w="med" len="med"/>
          </a:ln>
        </p:spPr>
        <p:txBody>
          <a:bodyPr wrap="square" lIns="91425" tIns="91425" rIns="91425" bIns="91425" anchor="ctr" anchorCtr="0"/>
          <a:lstStyle>
            <a:lvl1pPr marL="0" marR="0" lvl="0" indent="0" algn="l" rtl="0">
              <a:spcBef>
                <a:spcPts val="0"/>
              </a:spcBef>
              <a:spcAft>
                <a:spcPts val="0"/>
              </a:spcAft>
              <a:buSzPts val="1400"/>
              <a:buNone/>
              <a:defRPr sz="40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2pPr>
            <a:lvl3pPr marL="0" marR="0" lvl="2"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3pPr>
            <a:lvl4pPr marL="0" marR="0" lvl="3"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4pPr>
            <a:lvl5pPr marL="0" marR="0" lvl="4"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6pPr>
            <a:lvl7pPr marL="914400" marR="0" lvl="6"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7pPr>
            <a:lvl8pPr marL="1371600" marR="0" lvl="7"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8pPr>
            <a:lvl9pPr marL="1828800" marR="0" lvl="8"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タイトルのみ">
    <p:spTree>
      <p:nvGrpSpPr>
        <p:cNvPr id="1" name="Shape 42"/>
        <p:cNvGrpSpPr/>
        <p:nvPr/>
      </p:nvGrpSpPr>
      <p:grpSpPr>
        <a:xfrm>
          <a:off x="0" y="0"/>
          <a:ext cx="0" cy="0"/>
          <a:chOff x="0" y="0"/>
          <a:chExt cx="0" cy="0"/>
        </a:xfrm>
      </p:grpSpPr>
      <p:sp>
        <p:nvSpPr>
          <p:cNvPr id="43" name="Shape 43"/>
          <p:cNvSpPr txBox="1"/>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898989"/>
                </a:solidFill>
                <a:latin typeface="Calibri"/>
                <a:ea typeface="Calibri"/>
                <a:cs typeface="Calibri"/>
                <a:sym typeface="Calibri"/>
              </a:rPr>
              <a:t>2017/12/6</a:t>
            </a:r>
            <a:endParaRPr sz="1200" b="0" i="0" u="none" strike="noStrike" cap="none">
              <a:solidFill>
                <a:srgbClr val="898989"/>
              </a:solidFill>
              <a:latin typeface="Calibri"/>
              <a:ea typeface="Calibri"/>
              <a:cs typeface="Calibri"/>
              <a:sym typeface="Calibri"/>
            </a:endParaRPr>
          </a:p>
        </p:txBody>
      </p:sp>
      <p:sp>
        <p:nvSpPr>
          <p:cNvPr id="44" name="Shape 44"/>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98989"/>
                </a:solidFill>
                <a:latin typeface="Calibri"/>
                <a:ea typeface="Calibri"/>
                <a:cs typeface="Calibri"/>
                <a:sym typeface="Calibri"/>
              </a:rPr>
              <a:t>‹#›</a:t>
            </a:fld>
            <a:endParaRPr sz="1200" b="0" i="0" u="none" strike="noStrike" cap="none">
              <a:solidFill>
                <a:srgbClr val="898989"/>
              </a:solidFill>
              <a:latin typeface="Calibri"/>
              <a:ea typeface="Calibri"/>
              <a:cs typeface="Calibri"/>
              <a:sym typeface="Calibri"/>
            </a:endParaRPr>
          </a:p>
        </p:txBody>
      </p:sp>
      <p:pic>
        <p:nvPicPr>
          <p:cNvPr id="47" name="Shape 47" descr="ifdl_logo143x59.png"/>
          <p:cNvPicPr preferRelativeResize="0"/>
          <p:nvPr/>
        </p:nvPicPr>
        <p:blipFill rotWithShape="1">
          <a:blip r:embed="rId2">
            <a:alphaModFix/>
          </a:blip>
          <a:srcRect/>
          <a:stretch/>
        </p:blipFill>
        <p:spPr>
          <a:xfrm>
            <a:off x="1538605" y="6425953"/>
            <a:ext cx="685800" cy="283265"/>
          </a:xfrm>
          <a:prstGeom prst="rect">
            <a:avLst/>
          </a:prstGeom>
          <a:noFill/>
          <a:ln>
            <a:noFill/>
          </a:ln>
        </p:spPr>
      </p:pic>
      <p:sp>
        <p:nvSpPr>
          <p:cNvPr id="48" name="Shape 48"/>
          <p:cNvSpPr txBox="1"/>
          <p:nvPr/>
        </p:nvSpPr>
        <p:spPr>
          <a:xfrm>
            <a:off x="2224405" y="6413698"/>
            <a:ext cx="4822089" cy="307777"/>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Interface Device Laboratory, Kanazawa University  http://ifdl.jp/</a:t>
            </a:r>
            <a:endParaRPr sz="1400" b="0" i="0" u="none" strike="noStrike" cap="none">
              <a:solidFill>
                <a:schemeClr val="dk1"/>
              </a:solidFill>
              <a:latin typeface="Calibri"/>
              <a:ea typeface="Calibri"/>
              <a:cs typeface="Calibri"/>
              <a:sym typeface="Calibri"/>
            </a:endParaRPr>
          </a:p>
        </p:txBody>
      </p:sp>
      <p:sp>
        <p:nvSpPr>
          <p:cNvPr id="49" name="Shape 49"/>
          <p:cNvSpPr txBox="1">
            <a:spLocks noGrp="1"/>
          </p:cNvSpPr>
          <p:nvPr>
            <p:ph type="title"/>
          </p:nvPr>
        </p:nvSpPr>
        <p:spPr>
          <a:xfrm>
            <a:off x="457200" y="274638"/>
            <a:ext cx="8229600" cy="700722"/>
          </a:xfrm>
          <a:prstGeom prst="rect">
            <a:avLst/>
          </a:prstGeom>
          <a:solidFill>
            <a:srgbClr val="006600"/>
          </a:solidFill>
          <a:ln w="25400" cap="flat" cmpd="sng">
            <a:solidFill>
              <a:srgbClr val="718840"/>
            </a:solidFill>
            <a:prstDash val="solid"/>
            <a:round/>
            <a:headEnd type="none" w="med" len="med"/>
            <a:tailEnd type="none" w="med" len="med"/>
          </a:ln>
        </p:spPr>
        <p:txBody>
          <a:bodyPr wrap="square" lIns="91425" tIns="91425" rIns="91425" bIns="91425" anchor="ctr" anchorCtr="0"/>
          <a:lstStyle>
            <a:lvl1pPr marL="0" marR="0" lvl="0" indent="0" algn="l" rtl="0">
              <a:spcBef>
                <a:spcPts val="0"/>
              </a:spcBef>
              <a:spcAft>
                <a:spcPts val="0"/>
              </a:spcAft>
              <a:buSzPts val="1400"/>
              <a:buNone/>
              <a:defRPr sz="4000" b="0" i="0" u="none" strike="noStrike" cap="none">
                <a:solidFill>
                  <a:schemeClr val="lt1"/>
                </a:solidFill>
                <a:latin typeface="Calibri"/>
                <a:ea typeface="Calibri"/>
                <a:cs typeface="Calibri"/>
                <a:sym typeface="Calibri"/>
              </a:defRPr>
            </a:lvl1pPr>
            <a:lvl2pPr marL="0" marR="0" lvl="1"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2pPr>
            <a:lvl3pPr marL="0" marR="0" lvl="2"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3pPr>
            <a:lvl4pPr marL="0" marR="0" lvl="3"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4pPr>
            <a:lvl5pPr marL="0" marR="0" lvl="4"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6pPr>
            <a:lvl7pPr marL="914400" marR="0" lvl="6"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7pPr>
            <a:lvl8pPr marL="1371600" marR="0" lvl="7"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8pPr>
            <a:lvl9pPr marL="1828800" marR="0" lvl="8"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白紙">
    <p:spTree>
      <p:nvGrpSpPr>
        <p:cNvPr id="1" name="Shape 50"/>
        <p:cNvGrpSpPr/>
        <p:nvPr/>
      </p:nvGrpSpPr>
      <p:grpSpPr>
        <a:xfrm>
          <a:off x="0" y="0"/>
          <a:ext cx="0" cy="0"/>
          <a:chOff x="0" y="0"/>
          <a:chExt cx="0" cy="0"/>
        </a:xfrm>
      </p:grpSpPr>
      <p:sp>
        <p:nvSpPr>
          <p:cNvPr id="51" name="Shape 51"/>
          <p:cNvSpPr txBox="1"/>
          <p:nvPr/>
        </p:nvSpPr>
        <p:spPr>
          <a:xfrm>
            <a:off x="457200" y="6356350"/>
            <a:ext cx="2133600" cy="365125"/>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None/>
            </a:pPr>
            <a:r>
              <a:rPr lang="en-US" sz="1200" b="0" i="0" u="none" strike="noStrike" cap="none">
                <a:solidFill>
                  <a:srgbClr val="898989"/>
                </a:solidFill>
                <a:latin typeface="Calibri"/>
                <a:ea typeface="Calibri"/>
                <a:cs typeface="Calibri"/>
                <a:sym typeface="Calibri"/>
              </a:rPr>
              <a:t>2017/12/6</a:t>
            </a:r>
            <a:endParaRPr sz="1200" b="0" i="0" u="none" strike="noStrike" cap="none">
              <a:solidFill>
                <a:srgbClr val="898989"/>
              </a:solidFill>
              <a:latin typeface="Calibri"/>
              <a:ea typeface="Calibri"/>
              <a:cs typeface="Calibri"/>
              <a:sym typeface="Calibri"/>
            </a:endParaRPr>
          </a:p>
        </p:txBody>
      </p:sp>
      <p:sp>
        <p:nvSpPr>
          <p:cNvPr id="52" name="Shape 52"/>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98989"/>
                </a:solidFill>
                <a:latin typeface="Calibri"/>
                <a:ea typeface="Calibri"/>
                <a:cs typeface="Calibri"/>
                <a:sym typeface="Calibri"/>
              </a:rPr>
              <a:t>‹#›</a:t>
            </a:fld>
            <a:endParaRPr sz="1200" b="0" i="0" u="none" strike="noStrike" cap="none">
              <a:solidFill>
                <a:srgbClr val="898989"/>
              </a:solidFill>
              <a:latin typeface="Calibri"/>
              <a:ea typeface="Calibri"/>
              <a:cs typeface="Calibri"/>
              <a:sym typeface="Calibri"/>
            </a:endParaRPr>
          </a:p>
        </p:txBody>
      </p:sp>
      <p:pic>
        <p:nvPicPr>
          <p:cNvPr id="55" name="Shape 55" descr="ifdl_logo143x59.png"/>
          <p:cNvPicPr preferRelativeResize="0"/>
          <p:nvPr/>
        </p:nvPicPr>
        <p:blipFill rotWithShape="1">
          <a:blip r:embed="rId2">
            <a:alphaModFix/>
          </a:blip>
          <a:srcRect/>
          <a:stretch/>
        </p:blipFill>
        <p:spPr>
          <a:xfrm>
            <a:off x="1538605" y="6425953"/>
            <a:ext cx="685800" cy="283265"/>
          </a:xfrm>
          <a:prstGeom prst="rect">
            <a:avLst/>
          </a:prstGeom>
          <a:noFill/>
          <a:ln>
            <a:noFill/>
          </a:ln>
        </p:spPr>
      </p:pic>
      <p:sp>
        <p:nvSpPr>
          <p:cNvPr id="56" name="Shape 56"/>
          <p:cNvSpPr txBox="1"/>
          <p:nvPr/>
        </p:nvSpPr>
        <p:spPr>
          <a:xfrm>
            <a:off x="2224405" y="6413698"/>
            <a:ext cx="4822089" cy="307777"/>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Interface Device Laboratory, Kanazawa University  http://ifdl.jp/</a:t>
            </a:r>
            <a:endParaRPr sz="1400" b="0" i="0" u="none" strike="noStrike" cap="none">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8"/>
            <a:ext cx="8229600" cy="1143000"/>
          </a:xfrm>
          <a:prstGeom prst="rect">
            <a:avLst/>
          </a:prstGeom>
          <a:solidFill>
            <a:srgbClr val="006600"/>
          </a:solidFill>
          <a:ln>
            <a:noFill/>
          </a:ln>
        </p:spPr>
        <p:txBody>
          <a:bodyPr wrap="square" lIns="91425" tIns="91425" rIns="91425" bIns="91425" anchor="ctr" anchorCtr="0"/>
          <a:lstStyle>
            <a:lvl1pPr marL="0" marR="0" lvl="0"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1pPr>
            <a:lvl2pPr marL="0" marR="0" lvl="1"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2pPr>
            <a:lvl3pPr marL="0" marR="0" lvl="2"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3pPr>
            <a:lvl4pPr marL="0" marR="0" lvl="3"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4pPr>
            <a:lvl5pPr marL="0" marR="0" lvl="4"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5pPr>
            <a:lvl6pPr marL="457200" marR="0" lvl="5"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6pPr>
            <a:lvl7pPr marL="914400" marR="0" lvl="6"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7pPr>
            <a:lvl8pPr marL="1371600" marR="0" lvl="7"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8pPr>
            <a:lvl9pPr marL="1828800" marR="0" lvl="8" indent="0" algn="l" rtl="0">
              <a:spcBef>
                <a:spcPts val="0"/>
              </a:spcBef>
              <a:spcAft>
                <a:spcPts val="0"/>
              </a:spcAft>
              <a:buSzPts val="1400"/>
              <a:buNone/>
              <a:defRPr sz="4400" b="0" i="0" u="none" strike="noStrike" cap="none">
                <a:solidFill>
                  <a:srgbClr val="FFFFFF"/>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wrap="square" lIns="91425" tIns="91425" rIns="91425" bIns="91425" anchor="t" anchorCtr="0"/>
          <a:lstStyle>
            <a:lvl1pPr marL="457200" marR="0" lvl="0" indent="-431800" algn="l" rtl="0">
              <a:spcBef>
                <a:spcPts val="640"/>
              </a:spcBef>
              <a:spcAft>
                <a:spcPts val="0"/>
              </a:spcAft>
              <a:buClr>
                <a:srgbClr val="006600"/>
              </a:buClr>
              <a:buSzPts val="3200"/>
              <a:buFont typeface="Noto Sans Symbols"/>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rgbClr val="006600"/>
              </a:buClr>
              <a:buSzPts val="2800"/>
              <a:buFont typeface="Noto Sans Symbols"/>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rgbClr val="006600"/>
              </a:buClr>
              <a:buSzPts val="2400"/>
              <a:buFont typeface="Noto Sans Symbols"/>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rgbClr val="006600"/>
              </a:buClr>
              <a:buSzPts val="2000"/>
              <a:buFont typeface="Noto Sans Symbols"/>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rgbClr val="006600"/>
              </a:buClr>
              <a:buSzPts val="2000"/>
              <a:buFont typeface="Noto Sans Symbols"/>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457200" y="6356350"/>
            <a:ext cx="2133600" cy="365125"/>
          </a:xfrm>
          <a:prstGeom prst="rect">
            <a:avLst/>
          </a:prstGeom>
          <a:noFill/>
          <a:ln>
            <a:noFill/>
          </a:ln>
        </p:spPr>
        <p:txBody>
          <a:bodyPr wrap="square" lIns="91425" tIns="91425" rIns="91425" bIns="91425" anchor="ctr" anchorCtr="0"/>
          <a:lstStyle>
            <a:lvl1pPr marL="0" marR="0" lvl="0" indent="0" algn="l" rtl="0">
              <a:spcBef>
                <a:spcPts val="0"/>
              </a:spcBef>
              <a:spcAft>
                <a:spcPts val="0"/>
              </a:spcAft>
              <a:buSzPts val="1400"/>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6553200" y="6356350"/>
            <a:ext cx="2133600" cy="365125"/>
          </a:xfrm>
          <a:prstGeom prst="rect">
            <a:avLst/>
          </a:prstGeom>
          <a:noFill/>
          <a:ln>
            <a:noFill/>
          </a:ln>
        </p:spPr>
        <p:txBody>
          <a:bodyPr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98989"/>
                </a:solidFill>
                <a:latin typeface="Calibri"/>
                <a:ea typeface="Calibri"/>
                <a:cs typeface="Calibri"/>
                <a:sym typeface="Calibri"/>
              </a:rPr>
              <a:t>‹#›</a:t>
            </a:fld>
            <a:endParaRPr sz="12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sketchup.com/ja"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nity3d.com/j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hyperlink" Target="http://fantastic-works.com/archives/14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qiita.com/2dgames_jp/items/b3d7d204895d67742d0c"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kihe.jp/"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enkouemaki.com/lab/?p=132" TargetMode="Externa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oundeffect-lab.info/" TargetMode="External"/><Relationship Id="rId2" Type="http://schemas.openxmlformats.org/officeDocument/2006/relationships/hyperlink" Target="https://increment-log.com/unity-sound-se-play/" TargetMode="External"/><Relationship Id="rId1" Type="http://schemas.openxmlformats.org/officeDocument/2006/relationships/slideLayout" Target="../slideLayouts/slideLayout2.xml"/><Relationship Id="rId5" Type="http://schemas.openxmlformats.org/officeDocument/2006/relationships/hyperlink" Target="http://freesworder.net/unity-scene-change/" TargetMode="External"/><Relationship Id="rId4" Type="http://schemas.openxmlformats.org/officeDocument/2006/relationships/hyperlink" Target="http://otonohappa.web.fc2.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nakamizu/escapeRepository"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709709.com/game/esk2.htm"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www.no1game.net/author/no1game/escapemen/game001.html"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hozo.biz/w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otonohappa.web.fc2.com/" TargetMode="External"/><Relationship Id="rId2" Type="http://schemas.openxmlformats.org/officeDocument/2006/relationships/hyperlink" Target="http://www.irasutoya.com/" TargetMode="External"/><Relationship Id="rId1" Type="http://schemas.openxmlformats.org/officeDocument/2006/relationships/slideLayout" Target="../slideLayouts/slideLayout2.xml"/><Relationship Id="rId4" Type="http://schemas.openxmlformats.org/officeDocument/2006/relationships/hyperlink" Target="https://soundeffect-lab.info/"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685800" y="2130425"/>
            <a:ext cx="8117958" cy="1470025"/>
          </a:xfrm>
          <a:prstGeom prst="rect">
            <a:avLst/>
          </a:prstGeom>
          <a:solidFill>
            <a:srgbClr val="006600"/>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ja-JP" altLang="en-US" sz="4400" b="0" i="0" u="none" strike="noStrike" cap="none" dirty="0" smtClean="0">
                <a:solidFill>
                  <a:srgbClr val="FFFFFF"/>
                </a:solidFill>
                <a:latin typeface="Calibri"/>
                <a:ea typeface="Calibri"/>
                <a:cs typeface="Calibri"/>
                <a:sym typeface="Calibri"/>
              </a:rPr>
              <a:t>私が最近していたことについて</a:t>
            </a:r>
            <a:endParaRPr sz="4400" b="0" i="0" u="none" strike="noStrike" cap="none" dirty="0">
              <a:solidFill>
                <a:srgbClr val="FFFFFF"/>
              </a:solidFill>
              <a:latin typeface="Calibri"/>
              <a:ea typeface="Calibri"/>
              <a:cs typeface="Calibri"/>
              <a:sym typeface="Calibri"/>
            </a:endParaRPr>
          </a:p>
        </p:txBody>
      </p:sp>
      <p:sp>
        <p:nvSpPr>
          <p:cNvPr id="62" name="Shape 62"/>
          <p:cNvSpPr txBox="1">
            <a:spLocks noGrp="1"/>
          </p:cNvSpPr>
          <p:nvPr>
            <p:ph type="subTitle" idx="1"/>
          </p:nvPr>
        </p:nvSpPr>
        <p:spPr>
          <a:xfrm>
            <a:off x="1544379" y="4673010"/>
            <a:ext cx="6400800" cy="1015409"/>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Clr>
                <a:srgbClr val="006600"/>
              </a:buClr>
              <a:buSzPts val="3200"/>
              <a:buFont typeface="Noto Sans Symbols"/>
              <a:buNone/>
            </a:pPr>
            <a:r>
              <a:rPr lang="en-US" sz="3200" b="0" i="0" u="none" strike="noStrike" cap="none" dirty="0" smtClean="0">
                <a:solidFill>
                  <a:srgbClr val="888888"/>
                </a:solidFill>
                <a:latin typeface="Calibri"/>
                <a:ea typeface="Calibri"/>
                <a:cs typeface="Calibri"/>
                <a:sym typeface="Calibri"/>
              </a:rPr>
              <a:t>201</a:t>
            </a:r>
            <a:r>
              <a:rPr lang="en-US" altLang="ja-JP" sz="3200" b="0" i="0" u="none" strike="noStrike" cap="none" dirty="0" smtClean="0">
                <a:solidFill>
                  <a:srgbClr val="888888"/>
                </a:solidFill>
                <a:latin typeface="Calibri"/>
                <a:ea typeface="Calibri"/>
                <a:cs typeface="Calibri"/>
                <a:sym typeface="Calibri"/>
              </a:rPr>
              <a:t>8</a:t>
            </a:r>
            <a:r>
              <a:rPr lang="en-US" sz="3200" b="0" i="0" u="none" strike="noStrike" cap="none" dirty="0" smtClean="0">
                <a:solidFill>
                  <a:srgbClr val="888888"/>
                </a:solidFill>
                <a:latin typeface="Calibri"/>
                <a:ea typeface="Calibri"/>
                <a:cs typeface="Calibri"/>
                <a:sym typeface="Calibri"/>
              </a:rPr>
              <a:t>/02/03</a:t>
            </a:r>
          </a:p>
          <a:p>
            <a:pPr marL="0" marR="0" lvl="0" indent="0" algn="ctr" rtl="0">
              <a:spcBef>
                <a:spcPts val="0"/>
              </a:spcBef>
              <a:spcAft>
                <a:spcPts val="0"/>
              </a:spcAft>
              <a:buClr>
                <a:srgbClr val="006600"/>
              </a:buClr>
              <a:buSzPts val="3200"/>
              <a:buFont typeface="Noto Sans Symbols"/>
              <a:buNone/>
            </a:pPr>
            <a:r>
              <a:rPr lang="ja-JP" altLang="en-US" dirty="0" smtClean="0"/>
              <a:t>中川瑞喜</a:t>
            </a:r>
            <a:endParaRPr dirty="0"/>
          </a:p>
        </p:txBody>
      </p:sp>
      <p:sp>
        <p:nvSpPr>
          <p:cNvPr id="2" name="テキスト ボックス 1"/>
          <p:cNvSpPr txBox="1"/>
          <p:nvPr/>
        </p:nvSpPr>
        <p:spPr>
          <a:xfrm>
            <a:off x="5124893" y="191386"/>
            <a:ext cx="3678865" cy="307777"/>
          </a:xfrm>
          <a:prstGeom prst="rect">
            <a:avLst/>
          </a:prstGeom>
          <a:noFill/>
        </p:spPr>
        <p:txBody>
          <a:bodyPr wrap="square" rtlCol="0">
            <a:spAutoFit/>
          </a:bodyPr>
          <a:lstStyle/>
          <a:p>
            <a:r>
              <a:rPr kumimoji="1" lang="ja-JP" altLang="en-US" dirty="0" smtClean="0"/>
              <a:t>組込みエンジニアフォーラム　第</a:t>
            </a:r>
            <a:r>
              <a:rPr kumimoji="1" lang="en-US" altLang="ja-JP" dirty="0" smtClean="0"/>
              <a:t>6</a:t>
            </a:r>
            <a:r>
              <a:rPr kumimoji="1" lang="ja-JP" altLang="en-US" dirty="0" smtClean="0"/>
              <a:t>回交流会</a:t>
            </a:r>
            <a:endParaRPr kumimoji="1"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クリック操作のみでアイテムを集めたり始点変更したりして部屋を探索するゲーム</a:t>
            </a:r>
            <a:endParaRPr kumimoji="1" lang="en-US" altLang="ja-JP" dirty="0" smtClean="0"/>
          </a:p>
          <a:p>
            <a:endParaRPr kumimoji="1" lang="en-US" altLang="ja-JP" dirty="0"/>
          </a:p>
          <a:p>
            <a:r>
              <a:rPr kumimoji="1" lang="ja-JP" altLang="en-US" dirty="0" smtClean="0"/>
              <a:t>部屋から出られたらクリア</a:t>
            </a:r>
            <a:endParaRPr kumimoji="1" lang="en-US" altLang="ja-JP" dirty="0" smtClean="0"/>
          </a:p>
          <a:p>
            <a:endParaRPr kumimoji="1" lang="en-US" altLang="ja-JP" dirty="0"/>
          </a:p>
          <a:p>
            <a:r>
              <a:rPr kumimoji="1" lang="ja-JP" altLang="en-US" dirty="0" smtClean="0"/>
              <a:t>シンプルだが奥が深い</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脱出ゲームってなんだよ？</a:t>
            </a:r>
            <a:endParaRPr kumimoji="1" lang="ja-JP" altLang="en-US" dirty="0"/>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002" y="3175527"/>
            <a:ext cx="3408608" cy="2274181"/>
          </a:xfrm>
          <a:prstGeom prst="rect">
            <a:avLst/>
          </a:prstGeom>
        </p:spPr>
      </p:pic>
      <p:sp>
        <p:nvSpPr>
          <p:cNvPr id="7" name="テキスト ボックス 6"/>
          <p:cNvSpPr txBox="1"/>
          <p:nvPr/>
        </p:nvSpPr>
        <p:spPr>
          <a:xfrm>
            <a:off x="3889419" y="5635290"/>
            <a:ext cx="5190186" cy="523220"/>
          </a:xfrm>
          <a:prstGeom prst="rect">
            <a:avLst/>
          </a:prstGeom>
          <a:noFill/>
        </p:spPr>
        <p:txBody>
          <a:bodyPr wrap="square" rtlCol="0">
            <a:spAutoFit/>
          </a:bodyPr>
          <a:lstStyle/>
          <a:p>
            <a:r>
              <a:rPr kumimoji="1" lang="en-US" altLang="ja-JP"/>
              <a:t>https://itunes.apple.com/jp/app/id473148762?mt=8&amp;ign-mpt=uo%3D4</a:t>
            </a:r>
            <a:endParaRPr kumimoji="1" lang="ja-JP" altLang="en-US" dirty="0"/>
          </a:p>
        </p:txBody>
      </p:sp>
    </p:spTree>
    <p:extLst>
      <p:ext uri="{BB962C8B-B14F-4D97-AF65-F5344CB8AC3E}">
        <p14:creationId xmlns:p14="http://schemas.microsoft.com/office/powerpoint/2010/main" val="3209826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3327816" y="2771569"/>
            <a:ext cx="2375941" cy="691160"/>
          </a:xfrm>
        </p:spPr>
        <p:txBody>
          <a:bodyPr/>
          <a:lstStyle/>
          <a:p>
            <a:pPr marL="50800" indent="0">
              <a:buNone/>
            </a:pPr>
            <a:r>
              <a:rPr kumimoji="1" lang="ja-JP" altLang="en-US" dirty="0" smtClean="0"/>
              <a:t>作ってみます</a:t>
            </a:r>
            <a:endParaRPr kumimoji="1" lang="ja-JP" altLang="en-US" dirty="0"/>
          </a:p>
        </p:txBody>
      </p:sp>
    </p:spTree>
    <p:extLst>
      <p:ext uri="{BB962C8B-B14F-4D97-AF65-F5344CB8AC3E}">
        <p14:creationId xmlns:p14="http://schemas.microsoft.com/office/powerpoint/2010/main" val="378861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ググったら出てくる脱出ゲームの作り方はたいてい</a:t>
            </a:r>
            <a:r>
              <a:rPr kumimoji="1" lang="en-US" altLang="ja-JP" dirty="0" smtClean="0"/>
              <a:t>4</a:t>
            </a:r>
            <a:r>
              <a:rPr kumimoji="1" lang="ja-JP" altLang="en-US" dirty="0" smtClean="0"/>
              <a:t>方向の視点変更のみ</a:t>
            </a:r>
            <a:endParaRPr kumimoji="1" lang="en-US" altLang="ja-JP" dirty="0" smtClean="0"/>
          </a:p>
          <a:p>
            <a:endParaRPr kumimoji="1" lang="en-US" altLang="ja-JP" dirty="0"/>
          </a:p>
          <a:p>
            <a:pPr marL="50800" indent="0">
              <a:buNone/>
            </a:pPr>
            <a:r>
              <a:rPr kumimoji="1" lang="ja-JP" altLang="en-US" dirty="0" smtClean="0"/>
              <a:t>　これを物陰などを見れるように自由自在に</a:t>
            </a:r>
            <a:endParaRPr kumimoji="1" lang="en-US" altLang="ja-JP" dirty="0"/>
          </a:p>
          <a:p>
            <a:pPr marL="50800" indent="0">
              <a:buNone/>
            </a:pPr>
            <a:endParaRPr kumimoji="1" lang="en-US" altLang="ja-JP" dirty="0"/>
          </a:p>
          <a:p>
            <a:pPr lvl="0"/>
            <a:r>
              <a:rPr kumimoji="1" lang="en-US" altLang="ja-JP" dirty="0" smtClean="0">
                <a:solidFill>
                  <a:srgbClr val="000000"/>
                </a:solidFill>
              </a:rPr>
              <a:t>3D</a:t>
            </a:r>
            <a:r>
              <a:rPr kumimoji="1" lang="ja-JP" altLang="en-US" dirty="0" smtClean="0">
                <a:solidFill>
                  <a:srgbClr val="000000"/>
                </a:solidFill>
              </a:rPr>
              <a:t>脱出ゲームで、オブジェクトはなるべく完成度を高くする</a:t>
            </a:r>
            <a:endParaRPr kumimoji="1" lang="en-US" altLang="ja-JP" dirty="0" smtClean="0">
              <a:solidFill>
                <a:srgbClr val="000000"/>
              </a:solidFill>
            </a:endParaRPr>
          </a:p>
          <a:p>
            <a:pPr lvl="0"/>
            <a:endParaRPr kumimoji="1" lang="en-US" altLang="ja-JP" dirty="0">
              <a:solidFill>
                <a:srgbClr val="000000"/>
              </a:solidFill>
            </a:endParaRPr>
          </a:p>
          <a:p>
            <a:pPr lvl="0"/>
            <a:r>
              <a:rPr kumimoji="1" lang="ja-JP" altLang="en-US" dirty="0">
                <a:solidFill>
                  <a:srgbClr val="000000"/>
                </a:solidFill>
              </a:rPr>
              <a:t>初心者</a:t>
            </a:r>
            <a:r>
              <a:rPr kumimoji="1" lang="ja-JP" altLang="en-US" dirty="0" smtClean="0">
                <a:solidFill>
                  <a:srgbClr val="000000"/>
                </a:solidFill>
              </a:rPr>
              <a:t>でもすぐに作成可能な方法</a:t>
            </a:r>
            <a:endParaRPr kumimoji="1" lang="en-US" altLang="ja-JP" dirty="0" smtClean="0"/>
          </a:p>
          <a:p>
            <a:endParaRPr kumimoji="1" lang="en-US" altLang="ja-JP" dirty="0" smtClean="0"/>
          </a:p>
          <a:p>
            <a:endParaRPr kumimoji="1" lang="en-US" altLang="ja-JP" dirty="0"/>
          </a:p>
          <a:p>
            <a:endParaRPr kumimoji="1" lang="ja-JP" altLang="en-US" dirty="0"/>
          </a:p>
        </p:txBody>
      </p:sp>
      <p:sp>
        <p:nvSpPr>
          <p:cNvPr id="4" name="タイトル 3"/>
          <p:cNvSpPr>
            <a:spLocks noGrp="1"/>
          </p:cNvSpPr>
          <p:nvPr>
            <p:ph type="title"/>
          </p:nvPr>
        </p:nvSpPr>
        <p:spPr/>
        <p:txBody>
          <a:bodyPr/>
          <a:lstStyle/>
          <a:p>
            <a:r>
              <a:rPr kumimoji="1" lang="ja-JP" altLang="en-US" dirty="0" smtClean="0"/>
              <a:t>完成目標</a:t>
            </a:r>
            <a:endParaRPr kumimoji="1" lang="ja-JP" altLang="en-US" dirty="0"/>
          </a:p>
        </p:txBody>
      </p:sp>
      <p:sp>
        <p:nvSpPr>
          <p:cNvPr id="5" name="下矢印 4"/>
          <p:cNvSpPr/>
          <p:nvPr/>
        </p:nvSpPr>
        <p:spPr>
          <a:xfrm>
            <a:off x="4056845" y="2047741"/>
            <a:ext cx="772732" cy="515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0101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9"/>
            <a:ext cx="8229600" cy="2561392"/>
          </a:xfrm>
        </p:spPr>
        <p:txBody>
          <a:bodyPr/>
          <a:lstStyle/>
          <a:p>
            <a:r>
              <a:rPr kumimoji="1" lang="ja-JP" altLang="en-US" dirty="0" smtClean="0"/>
              <a:t>まずは家具なども含めた部屋の</a:t>
            </a:r>
            <a:r>
              <a:rPr kumimoji="1" lang="en-US" altLang="ja-JP" dirty="0" smtClean="0"/>
              <a:t>3D</a:t>
            </a:r>
            <a:r>
              <a:rPr kumimoji="1" lang="ja-JP" altLang="en-US" dirty="0" smtClean="0"/>
              <a:t>モデルを作ります</a:t>
            </a:r>
            <a:endParaRPr kumimoji="1" lang="en-US" altLang="ja-JP" dirty="0" smtClean="0"/>
          </a:p>
          <a:p>
            <a:endParaRPr kumimoji="1" lang="en-US" altLang="ja-JP" dirty="0"/>
          </a:p>
          <a:p>
            <a:r>
              <a:rPr kumimoji="1" lang="en-US" altLang="ja-JP" dirty="0" smtClean="0"/>
              <a:t>3D</a:t>
            </a:r>
            <a:r>
              <a:rPr kumimoji="1" lang="ja-JP" altLang="en-US" dirty="0" smtClean="0"/>
              <a:t>のモデリングソフトを使うのですが、細かいところまで作りこむのは大変です</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まずは部屋作りから</a:t>
            </a:r>
            <a:endParaRPr kumimoji="1" lang="ja-JP" altLang="en-US" dirty="0"/>
          </a:p>
        </p:txBody>
      </p:sp>
      <p:pic>
        <p:nvPicPr>
          <p:cNvPr id="3" name="図 2"/>
          <p:cNvPicPr>
            <a:picLocks noChangeAspect="1"/>
          </p:cNvPicPr>
          <p:nvPr/>
        </p:nvPicPr>
        <p:blipFill rotWithShape="1">
          <a:blip r:embed="rId2"/>
          <a:srcRect l="21213" t="22860" r="24963" b="15426"/>
          <a:stretch/>
        </p:blipFill>
        <p:spPr>
          <a:xfrm>
            <a:off x="4950962" y="3594101"/>
            <a:ext cx="3485590" cy="2135638"/>
          </a:xfrm>
          <a:prstGeom prst="rect">
            <a:avLst/>
          </a:prstGeom>
        </p:spPr>
      </p:pic>
      <p:sp>
        <p:nvSpPr>
          <p:cNvPr id="6" name="右矢印 5"/>
          <p:cNvSpPr/>
          <p:nvPr/>
        </p:nvSpPr>
        <p:spPr>
          <a:xfrm>
            <a:off x="3621214" y="4533899"/>
            <a:ext cx="1079500" cy="2413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889000" y="4500660"/>
            <a:ext cx="2783338" cy="307777"/>
          </a:xfrm>
          <a:prstGeom prst="rect">
            <a:avLst/>
          </a:prstGeom>
          <a:noFill/>
        </p:spPr>
        <p:txBody>
          <a:bodyPr wrap="square" rtlCol="0">
            <a:spAutoFit/>
          </a:bodyPr>
          <a:lstStyle/>
          <a:p>
            <a:r>
              <a:rPr kumimoji="1" lang="ja-JP" altLang="en-US" dirty="0" smtClean="0"/>
              <a:t>これ一個作るだけで挫折しそう</a:t>
            </a:r>
            <a:endParaRPr kumimoji="1" lang="ja-JP" altLang="en-US" dirty="0"/>
          </a:p>
        </p:txBody>
      </p:sp>
    </p:spTree>
    <p:extLst>
      <p:ext uri="{BB962C8B-B14F-4D97-AF65-F5344CB8AC3E}">
        <p14:creationId xmlns:p14="http://schemas.microsoft.com/office/powerpoint/2010/main" val="2708305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114091"/>
          </a:xfrm>
        </p:spPr>
        <p:txBody>
          <a:bodyPr/>
          <a:lstStyle/>
          <a:p>
            <a:r>
              <a:rPr kumimoji="1" lang="en-US" altLang="ja-JP" dirty="0" smtClean="0"/>
              <a:t>Google </a:t>
            </a:r>
            <a:r>
              <a:rPr kumimoji="1" lang="en-US" altLang="ja-JP" dirty="0" err="1" smtClean="0"/>
              <a:t>SketchUp</a:t>
            </a:r>
            <a:endParaRPr kumimoji="1" lang="en-US" altLang="ja-JP" dirty="0" smtClean="0"/>
          </a:p>
          <a:p>
            <a:pPr lvl="1"/>
            <a:r>
              <a:rPr kumimoji="1" lang="en-US" altLang="ja-JP" dirty="0" smtClean="0">
                <a:hlinkClick r:id="rId2"/>
              </a:rPr>
              <a:t>https</a:t>
            </a:r>
            <a:r>
              <a:rPr kumimoji="1" lang="en-US" altLang="ja-JP" dirty="0">
                <a:hlinkClick r:id="rId2"/>
              </a:rPr>
              <a:t>://</a:t>
            </a:r>
            <a:r>
              <a:rPr kumimoji="1" lang="en-US" altLang="ja-JP" dirty="0" smtClean="0">
                <a:hlinkClick r:id="rId2"/>
              </a:rPr>
              <a:t>www.sketchup.com/ja</a:t>
            </a:r>
            <a:endParaRPr kumimoji="1" lang="en-US" altLang="ja-JP" dirty="0" smtClean="0"/>
          </a:p>
          <a:p>
            <a:pPr lvl="1"/>
            <a:r>
              <a:rPr kumimoji="1" lang="ja-JP" altLang="en-US" dirty="0" smtClean="0"/>
              <a:t>今回は</a:t>
            </a:r>
            <a:r>
              <a:rPr kumimoji="1" lang="en-US" altLang="ja-JP" dirty="0" err="1" smtClean="0"/>
              <a:t>SketchUp</a:t>
            </a:r>
            <a:r>
              <a:rPr kumimoji="1" lang="en-US" altLang="ja-JP" dirty="0" smtClean="0"/>
              <a:t> Pro 2018</a:t>
            </a:r>
            <a:r>
              <a:rPr kumimoji="1" lang="ja-JP" altLang="en-US" dirty="0" smtClean="0"/>
              <a:t>を使いました</a:t>
            </a:r>
            <a:r>
              <a:rPr kumimoji="1" lang="en-US" altLang="ja-JP" dirty="0" smtClean="0"/>
              <a:t>(</a:t>
            </a:r>
            <a:r>
              <a:rPr kumimoji="1" lang="ja-JP" altLang="en-US" dirty="0" smtClean="0"/>
              <a:t>ライセンスを取得しない限り</a:t>
            </a:r>
            <a:r>
              <a:rPr kumimoji="1" lang="en-US" altLang="ja-JP" dirty="0" smtClean="0"/>
              <a:t>30</a:t>
            </a:r>
            <a:r>
              <a:rPr kumimoji="1" lang="ja-JP" altLang="en-US" dirty="0" smtClean="0"/>
              <a:t>日は無料なので気軽に入れていいです</a:t>
            </a:r>
            <a:r>
              <a:rPr kumimoji="1" lang="en-US" altLang="ja-JP" dirty="0" smtClean="0"/>
              <a:t>)</a:t>
            </a:r>
          </a:p>
          <a:p>
            <a:pPr lvl="1"/>
            <a:endParaRPr kumimoji="1" lang="en-US" altLang="ja-JP" dirty="0"/>
          </a:p>
          <a:p>
            <a:endParaRPr kumimoji="1" lang="en-US" altLang="ja-JP" dirty="0" smtClean="0"/>
          </a:p>
          <a:p>
            <a:endParaRPr kumimoji="1" lang="en-US" altLang="ja-JP" dirty="0" smtClean="0"/>
          </a:p>
        </p:txBody>
      </p:sp>
      <p:sp>
        <p:nvSpPr>
          <p:cNvPr id="4" name="タイトル 3"/>
          <p:cNvSpPr>
            <a:spLocks noGrp="1"/>
          </p:cNvSpPr>
          <p:nvPr>
            <p:ph type="title"/>
          </p:nvPr>
        </p:nvSpPr>
        <p:spPr/>
        <p:txBody>
          <a:bodyPr/>
          <a:lstStyle/>
          <a:p>
            <a:r>
              <a:rPr kumimoji="1" lang="ja-JP" altLang="en-US" sz="3200" dirty="0" smtClean="0"/>
              <a:t>それをふまえて使う</a:t>
            </a:r>
            <a:r>
              <a:rPr kumimoji="1" lang="en-US" altLang="ja-JP" sz="3200" dirty="0" smtClean="0"/>
              <a:t>3D</a:t>
            </a:r>
            <a:r>
              <a:rPr kumimoji="1" lang="ja-JP" altLang="en-US" sz="3200" dirty="0" smtClean="0"/>
              <a:t>モデリングソフト</a:t>
            </a:r>
            <a:endParaRPr kumimoji="1" lang="ja-JP" altLang="en-US" sz="3200" dirty="0"/>
          </a:p>
        </p:txBody>
      </p:sp>
      <p:pic>
        <p:nvPicPr>
          <p:cNvPr id="8" name="図 7"/>
          <p:cNvPicPr>
            <a:picLocks noChangeAspect="1"/>
          </p:cNvPicPr>
          <p:nvPr/>
        </p:nvPicPr>
        <p:blipFill rotWithShape="1">
          <a:blip r:embed="rId3"/>
          <a:srcRect l="13650" t="8766" r="16111"/>
          <a:stretch/>
        </p:blipFill>
        <p:spPr>
          <a:xfrm>
            <a:off x="2315028" y="3047980"/>
            <a:ext cx="4513943" cy="3298111"/>
          </a:xfrm>
          <a:prstGeom prst="rect">
            <a:avLst/>
          </a:prstGeom>
        </p:spPr>
      </p:pic>
    </p:spTree>
    <p:extLst>
      <p:ext uri="{BB962C8B-B14F-4D97-AF65-F5344CB8AC3E}">
        <p14:creationId xmlns:p14="http://schemas.microsoft.com/office/powerpoint/2010/main" val="1536132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1721185" y="2125957"/>
            <a:ext cx="5910717" cy="3636214"/>
          </a:xfrm>
          <a:prstGeom prst="rect">
            <a:avLst/>
          </a:prstGeom>
        </p:spPr>
      </p:pic>
      <p:sp>
        <p:nvSpPr>
          <p:cNvPr id="2" name="テキスト プレースホルダー 1"/>
          <p:cNvSpPr>
            <a:spLocks noGrp="1"/>
          </p:cNvSpPr>
          <p:nvPr>
            <p:ph type="body" idx="1"/>
          </p:nvPr>
        </p:nvSpPr>
        <p:spPr>
          <a:xfrm>
            <a:off x="457200" y="1032708"/>
            <a:ext cx="8229600" cy="5311385"/>
          </a:xfrm>
        </p:spPr>
        <p:txBody>
          <a:bodyPr/>
          <a:lstStyle/>
          <a:p>
            <a:r>
              <a:rPr kumimoji="1" lang="en-US" altLang="ja-JP" dirty="0" smtClean="0"/>
              <a:t>Warehouse</a:t>
            </a:r>
            <a:r>
              <a:rPr kumimoji="1" lang="ja-JP" altLang="en-US" dirty="0" smtClean="0"/>
              <a:t>から好きなモデルをインポートできる</a:t>
            </a:r>
            <a:r>
              <a:rPr kumimoji="1" lang="en-US" altLang="ja-JP" dirty="0" smtClean="0"/>
              <a:t>(</a:t>
            </a:r>
            <a:r>
              <a:rPr kumimoji="1" lang="ja-JP" altLang="en-US" dirty="0" smtClean="0"/>
              <a:t>自分で作る必要なし！！</a:t>
            </a:r>
            <a:r>
              <a:rPr kumimoji="1" lang="en-US" altLang="ja-JP" dirty="0" smtClean="0"/>
              <a:t>)</a:t>
            </a:r>
            <a:endParaRPr kumimoji="1" lang="ja-JP" altLang="en-US" dirty="0"/>
          </a:p>
        </p:txBody>
      </p:sp>
      <p:sp>
        <p:nvSpPr>
          <p:cNvPr id="4" name="タイトル 3"/>
          <p:cNvSpPr>
            <a:spLocks noGrp="1"/>
          </p:cNvSpPr>
          <p:nvPr>
            <p:ph type="title"/>
          </p:nvPr>
        </p:nvSpPr>
        <p:spPr/>
        <p:txBody>
          <a:bodyPr/>
          <a:lstStyle/>
          <a:p>
            <a:r>
              <a:rPr kumimoji="1" lang="ja-JP" altLang="en-US" dirty="0" smtClean="0"/>
              <a:t>何がいいの？</a:t>
            </a:r>
            <a:endParaRPr kumimoji="1" lang="ja-JP" altLang="en-US" dirty="0"/>
          </a:p>
        </p:txBody>
      </p:sp>
    </p:spTree>
    <p:extLst>
      <p:ext uri="{BB962C8B-B14F-4D97-AF65-F5344CB8AC3E}">
        <p14:creationId xmlns:p14="http://schemas.microsoft.com/office/powerpoint/2010/main" val="79626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2557849" y="2965621"/>
            <a:ext cx="4361935" cy="691979"/>
          </a:xfrm>
        </p:spPr>
        <p:txBody>
          <a:bodyPr/>
          <a:lstStyle/>
          <a:p>
            <a:pPr marL="50800" indent="0">
              <a:buNone/>
            </a:pPr>
            <a:r>
              <a:rPr kumimoji="1" lang="ja-JP" altLang="en-US" dirty="0" smtClean="0"/>
              <a:t>実際に作っていきます</a:t>
            </a:r>
            <a:endParaRPr kumimoji="1" lang="ja-JP" altLang="en-US" dirty="0"/>
          </a:p>
        </p:txBody>
      </p:sp>
    </p:spTree>
    <p:extLst>
      <p:ext uri="{BB962C8B-B14F-4D97-AF65-F5344CB8AC3E}">
        <p14:creationId xmlns:p14="http://schemas.microsoft.com/office/powerpoint/2010/main" val="1286811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14590" t="17035" r="32647" b="14590"/>
          <a:stretch/>
        </p:blipFill>
        <p:spPr>
          <a:xfrm>
            <a:off x="554300" y="1338470"/>
            <a:ext cx="2961632" cy="2050907"/>
          </a:xfrm>
          <a:prstGeom prst="rect">
            <a:avLst/>
          </a:prstGeom>
        </p:spPr>
      </p:pic>
      <p:sp>
        <p:nvSpPr>
          <p:cNvPr id="4" name="タイトル 3"/>
          <p:cNvSpPr>
            <a:spLocks noGrp="1"/>
          </p:cNvSpPr>
          <p:nvPr>
            <p:ph type="title"/>
          </p:nvPr>
        </p:nvSpPr>
        <p:spPr/>
        <p:txBody>
          <a:bodyPr/>
          <a:lstStyle/>
          <a:p>
            <a:r>
              <a:rPr kumimoji="1" lang="ja-JP" altLang="en-US" dirty="0" smtClean="0"/>
              <a:t>まず</a:t>
            </a:r>
            <a:r>
              <a:rPr kumimoji="1" lang="ja-JP" altLang="en-US" dirty="0"/>
              <a:t>は</a:t>
            </a:r>
            <a:r>
              <a:rPr kumimoji="1" lang="ja-JP" altLang="en-US" dirty="0" smtClean="0"/>
              <a:t>部屋全体を作ってみる</a:t>
            </a:r>
            <a:endParaRPr kumimoji="1" lang="ja-JP" altLang="en-US" dirty="0"/>
          </a:p>
        </p:txBody>
      </p:sp>
      <p:pic>
        <p:nvPicPr>
          <p:cNvPr id="6" name="図 5"/>
          <p:cNvPicPr>
            <a:picLocks noChangeAspect="1"/>
          </p:cNvPicPr>
          <p:nvPr/>
        </p:nvPicPr>
        <p:blipFill rotWithShape="1">
          <a:blip r:embed="rId3"/>
          <a:srcRect l="13289" t="5217" r="37370" b="16483"/>
          <a:stretch/>
        </p:blipFill>
        <p:spPr>
          <a:xfrm>
            <a:off x="5424868" y="1163438"/>
            <a:ext cx="2741247" cy="2324577"/>
          </a:xfrm>
          <a:prstGeom prst="rect">
            <a:avLst/>
          </a:prstGeom>
        </p:spPr>
      </p:pic>
      <p:sp>
        <p:nvSpPr>
          <p:cNvPr id="7" name="右矢印 6"/>
          <p:cNvSpPr/>
          <p:nvPr/>
        </p:nvSpPr>
        <p:spPr>
          <a:xfrm>
            <a:off x="3904343" y="2363923"/>
            <a:ext cx="1132114" cy="3357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1063369" y="3488015"/>
            <a:ext cx="2295241" cy="369332"/>
          </a:xfrm>
          <a:prstGeom prst="rect">
            <a:avLst/>
          </a:prstGeom>
          <a:noFill/>
        </p:spPr>
        <p:txBody>
          <a:bodyPr wrap="square" rtlCol="0">
            <a:spAutoFit/>
          </a:bodyPr>
          <a:lstStyle/>
          <a:p>
            <a:r>
              <a:rPr kumimoji="1" lang="ja-JP" altLang="en-US" sz="1800" dirty="0" smtClean="0"/>
              <a:t>長方形を描く</a:t>
            </a:r>
            <a:endParaRPr kumimoji="1" lang="ja-JP" altLang="en-US" sz="1800" dirty="0"/>
          </a:p>
        </p:txBody>
      </p:sp>
      <p:sp>
        <p:nvSpPr>
          <p:cNvPr id="9" name="テキスト ボックス 8"/>
          <p:cNvSpPr txBox="1"/>
          <p:nvPr/>
        </p:nvSpPr>
        <p:spPr>
          <a:xfrm>
            <a:off x="6229018" y="3526211"/>
            <a:ext cx="1407458" cy="338554"/>
          </a:xfrm>
          <a:prstGeom prst="rect">
            <a:avLst/>
          </a:prstGeom>
          <a:noFill/>
        </p:spPr>
        <p:txBody>
          <a:bodyPr wrap="square" rtlCol="0">
            <a:spAutoFit/>
          </a:bodyPr>
          <a:lstStyle/>
          <a:p>
            <a:r>
              <a:rPr kumimoji="1" lang="ja-JP" altLang="en-US" sz="1600" dirty="0" smtClean="0"/>
              <a:t>押し出す</a:t>
            </a:r>
            <a:endParaRPr kumimoji="1" lang="ja-JP" altLang="en-US" sz="1600" dirty="0"/>
          </a:p>
        </p:txBody>
      </p:sp>
      <p:sp>
        <p:nvSpPr>
          <p:cNvPr id="10" name="テキスト ボックス 9"/>
          <p:cNvSpPr txBox="1"/>
          <p:nvPr/>
        </p:nvSpPr>
        <p:spPr>
          <a:xfrm>
            <a:off x="4658497" y="5867266"/>
            <a:ext cx="4385120" cy="338554"/>
          </a:xfrm>
          <a:prstGeom prst="rect">
            <a:avLst/>
          </a:prstGeom>
          <a:noFill/>
        </p:spPr>
        <p:txBody>
          <a:bodyPr wrap="square" rtlCol="0">
            <a:spAutoFit/>
          </a:bodyPr>
          <a:lstStyle/>
          <a:p>
            <a:r>
              <a:rPr kumimoji="1" lang="ja-JP" altLang="en-US" sz="1600" dirty="0" smtClean="0"/>
              <a:t>まずこの繰り返しで床、壁を作ってみます</a:t>
            </a:r>
            <a:endParaRPr kumimoji="1" lang="ja-JP" altLang="en-US" sz="1600" dirty="0"/>
          </a:p>
        </p:txBody>
      </p:sp>
      <p:pic>
        <p:nvPicPr>
          <p:cNvPr id="12" name="図 11"/>
          <p:cNvPicPr>
            <a:picLocks noChangeAspect="1"/>
          </p:cNvPicPr>
          <p:nvPr/>
        </p:nvPicPr>
        <p:blipFill rotWithShape="1">
          <a:blip r:embed="rId4"/>
          <a:srcRect l="18086" t="6068" r="1175" b="14447"/>
          <a:stretch/>
        </p:blipFill>
        <p:spPr>
          <a:xfrm>
            <a:off x="769739" y="4088220"/>
            <a:ext cx="3509156" cy="1846049"/>
          </a:xfrm>
          <a:prstGeom prst="rect">
            <a:avLst/>
          </a:prstGeom>
        </p:spPr>
      </p:pic>
      <p:sp>
        <p:nvSpPr>
          <p:cNvPr id="13" name="右矢印 12"/>
          <p:cNvSpPr/>
          <p:nvPr/>
        </p:nvSpPr>
        <p:spPr>
          <a:xfrm rot="8809590">
            <a:off x="4313586" y="3908075"/>
            <a:ext cx="1445741" cy="432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4658497" y="4868562"/>
            <a:ext cx="4127157" cy="830997"/>
          </a:xfrm>
          <a:prstGeom prst="rect">
            <a:avLst/>
          </a:prstGeom>
          <a:noFill/>
        </p:spPr>
        <p:txBody>
          <a:bodyPr wrap="square" rtlCol="0">
            <a:spAutoFit/>
          </a:bodyPr>
          <a:lstStyle/>
          <a:p>
            <a:r>
              <a:rPr kumimoji="1" lang="ja-JP" altLang="en-US" sz="1600" dirty="0"/>
              <a:t>立体</a:t>
            </a:r>
            <a:r>
              <a:rPr kumimoji="1" lang="ja-JP" altLang="en-US" sz="1600" dirty="0" smtClean="0"/>
              <a:t>を右クリック→グループ化し、右のマテリアルから好きな柄をドラッグして模様を決める</a:t>
            </a:r>
            <a:endParaRPr kumimoji="1" lang="ja-JP" altLang="en-US" sz="1600" dirty="0"/>
          </a:p>
        </p:txBody>
      </p:sp>
    </p:spTree>
    <p:extLst>
      <p:ext uri="{BB962C8B-B14F-4D97-AF65-F5344CB8AC3E}">
        <p14:creationId xmlns:p14="http://schemas.microsoft.com/office/powerpoint/2010/main" val="209178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163" r="19946" b="3889"/>
          <a:stretch/>
        </p:blipFill>
        <p:spPr>
          <a:xfrm>
            <a:off x="1069094" y="1487565"/>
            <a:ext cx="7005812" cy="4503737"/>
          </a:xfrm>
          <a:prstGeom prst="rect">
            <a:avLst/>
          </a:prstGeom>
        </p:spPr>
      </p:pic>
      <p:sp>
        <p:nvSpPr>
          <p:cNvPr id="4" name="タイトル 3"/>
          <p:cNvSpPr>
            <a:spLocks noGrp="1"/>
          </p:cNvSpPr>
          <p:nvPr>
            <p:ph type="title"/>
          </p:nvPr>
        </p:nvSpPr>
        <p:spPr/>
        <p:txBody>
          <a:bodyPr/>
          <a:lstStyle/>
          <a:p>
            <a:r>
              <a:rPr kumimoji="1" lang="ja-JP" altLang="en-US" dirty="0" smtClean="0"/>
              <a:t>出来ました</a:t>
            </a:r>
            <a:endParaRPr kumimoji="1" lang="ja-JP" altLang="en-US" dirty="0"/>
          </a:p>
        </p:txBody>
      </p:sp>
    </p:spTree>
    <p:extLst>
      <p:ext uri="{BB962C8B-B14F-4D97-AF65-F5344CB8AC3E}">
        <p14:creationId xmlns:p14="http://schemas.microsoft.com/office/powerpoint/2010/main" val="1266144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次に</a:t>
            </a:r>
            <a:r>
              <a:rPr kumimoji="1" lang="en-US" altLang="ja-JP" dirty="0" smtClean="0"/>
              <a:t>Warehouse</a:t>
            </a:r>
            <a:r>
              <a:rPr kumimoji="1" lang="ja-JP" altLang="en-US" dirty="0" smtClean="0"/>
              <a:t>から小物を入れる</a:t>
            </a:r>
            <a:endParaRPr kumimoji="1" lang="ja-JP" altLang="en-US" dirty="0"/>
          </a:p>
        </p:txBody>
      </p:sp>
      <p:pic>
        <p:nvPicPr>
          <p:cNvPr id="6" name="図 5"/>
          <p:cNvPicPr>
            <a:picLocks noChangeAspect="1"/>
          </p:cNvPicPr>
          <p:nvPr/>
        </p:nvPicPr>
        <p:blipFill rotWithShape="1">
          <a:blip r:embed="rId2"/>
          <a:srcRect l="23639" t="18649" r="80"/>
          <a:stretch/>
        </p:blipFill>
        <p:spPr>
          <a:xfrm>
            <a:off x="2712308" y="2063579"/>
            <a:ext cx="3719384" cy="2855956"/>
          </a:xfrm>
          <a:prstGeom prst="rect">
            <a:avLst/>
          </a:prstGeom>
        </p:spPr>
      </p:pic>
      <p:sp>
        <p:nvSpPr>
          <p:cNvPr id="7" name="テキスト ボックス 6"/>
          <p:cNvSpPr txBox="1"/>
          <p:nvPr/>
        </p:nvSpPr>
        <p:spPr>
          <a:xfrm>
            <a:off x="1099750" y="5152768"/>
            <a:ext cx="7587049" cy="307777"/>
          </a:xfrm>
          <a:prstGeom prst="rect">
            <a:avLst/>
          </a:prstGeom>
          <a:noFill/>
        </p:spPr>
        <p:txBody>
          <a:bodyPr wrap="square" rtlCol="0">
            <a:spAutoFit/>
          </a:bodyPr>
          <a:lstStyle/>
          <a:p>
            <a:r>
              <a:rPr kumimoji="1" lang="ja-JP" altLang="en-US" dirty="0" smtClean="0"/>
              <a:t>ファイル</a:t>
            </a:r>
            <a:r>
              <a:rPr kumimoji="1" lang="en-US" altLang="ja-JP" dirty="0" smtClean="0"/>
              <a:t>(F) </a:t>
            </a:r>
            <a:r>
              <a:rPr kumimoji="1" lang="ja-JP" altLang="en-US" dirty="0" smtClean="0"/>
              <a:t>→　インポートで</a:t>
            </a:r>
            <a:r>
              <a:rPr kumimoji="1" lang="en-US" altLang="ja-JP" dirty="0" smtClean="0"/>
              <a:t>warehouse</a:t>
            </a:r>
            <a:r>
              <a:rPr kumimoji="1" lang="ja-JP" altLang="en-US" dirty="0" smtClean="0"/>
              <a:t>からダウンロードしたモデルを</a:t>
            </a:r>
            <a:r>
              <a:rPr kumimoji="1" lang="ja-JP" altLang="en-US" dirty="0"/>
              <a:t>選択</a:t>
            </a:r>
            <a:r>
              <a:rPr kumimoji="1" lang="ja-JP" altLang="en-US" dirty="0" smtClean="0"/>
              <a:t>するだ</a:t>
            </a:r>
            <a:r>
              <a:rPr kumimoji="1" lang="ja-JP" altLang="en-US" dirty="0"/>
              <a:t>け</a:t>
            </a:r>
          </a:p>
        </p:txBody>
      </p:sp>
    </p:spTree>
    <p:extLst>
      <p:ext uri="{BB962C8B-B14F-4D97-AF65-F5344CB8AC3E}">
        <p14:creationId xmlns:p14="http://schemas.microsoft.com/office/powerpoint/2010/main" val="79574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中川瑞喜</a:t>
            </a:r>
            <a:endParaRPr kumimoji="1" lang="en-US" altLang="ja-JP" dirty="0" smtClean="0"/>
          </a:p>
          <a:p>
            <a:pPr lvl="1"/>
            <a:r>
              <a:rPr kumimoji="1" lang="ja-JP" altLang="en-US" dirty="0" smtClean="0"/>
              <a:t>河内小中→二水高校→金沢大学理工学部電子情報学類</a:t>
            </a:r>
            <a:r>
              <a:rPr kumimoji="1" lang="en-US" altLang="ja-JP" dirty="0" smtClean="0"/>
              <a:t>4</a:t>
            </a:r>
            <a:r>
              <a:rPr kumimoji="1" lang="ja-JP" altLang="en-US" dirty="0" smtClean="0"/>
              <a:t>年</a:t>
            </a:r>
            <a:r>
              <a:rPr kumimoji="1" lang="en-US" altLang="ja-JP" dirty="0" smtClean="0"/>
              <a:t>(</a:t>
            </a:r>
            <a:r>
              <a:rPr kumimoji="1" lang="ja-JP" altLang="en-US" dirty="0" smtClean="0"/>
              <a:t>インタフェースデバイス研究室</a:t>
            </a:r>
            <a:r>
              <a:rPr kumimoji="1" lang="en-US" altLang="ja-JP" dirty="0" smtClean="0"/>
              <a:t>)</a:t>
            </a:r>
          </a:p>
          <a:p>
            <a:pPr lvl="1"/>
            <a:r>
              <a:rPr kumimoji="1" lang="ja-JP" altLang="en-US" dirty="0" smtClean="0"/>
              <a:t>ソフトウェア開発</a:t>
            </a:r>
            <a:r>
              <a:rPr kumimoji="1" lang="en-US" altLang="ja-JP" dirty="0" smtClean="0"/>
              <a:t>(C&amp;G</a:t>
            </a:r>
            <a:r>
              <a:rPr kumimoji="1" lang="ja-JP" altLang="en-US" dirty="0" smtClean="0"/>
              <a:t>システムズ</a:t>
            </a:r>
            <a:r>
              <a:rPr kumimoji="1" lang="en-US" altLang="ja-JP" dirty="0" smtClean="0"/>
              <a:t>)</a:t>
            </a:r>
          </a:p>
          <a:p>
            <a:pPr lvl="2"/>
            <a:r>
              <a:rPr kumimoji="1" lang="en-US" altLang="ja-JP" dirty="0" smtClean="0"/>
              <a:t>C++,Python(</a:t>
            </a:r>
            <a:r>
              <a:rPr kumimoji="1" lang="ja-JP" altLang="en-US" dirty="0" smtClean="0"/>
              <a:t>主に形状処理</a:t>
            </a:r>
            <a:r>
              <a:rPr kumimoji="1" lang="en-US" altLang="ja-JP" dirty="0" smtClean="0"/>
              <a:t>)</a:t>
            </a:r>
          </a:p>
          <a:p>
            <a:pPr lvl="1"/>
            <a:endParaRPr kumimoji="1" lang="en-US" altLang="ja-JP" dirty="0"/>
          </a:p>
          <a:p>
            <a:pPr lvl="1"/>
            <a:endParaRPr kumimoji="1" lang="en-US" altLang="ja-JP" dirty="0" smtClean="0"/>
          </a:p>
          <a:p>
            <a:pPr lvl="1"/>
            <a:r>
              <a:rPr kumimoji="1" lang="ja-JP" altLang="en-US" dirty="0"/>
              <a:t>去年</a:t>
            </a:r>
            <a:r>
              <a:rPr kumimoji="1" lang="ja-JP" altLang="en-US" dirty="0" smtClean="0"/>
              <a:t>の</a:t>
            </a:r>
            <a:r>
              <a:rPr kumimoji="1" lang="en-US" altLang="ja-JP" dirty="0" smtClean="0"/>
              <a:t>NT</a:t>
            </a:r>
            <a:r>
              <a:rPr kumimoji="1" lang="ja-JP" altLang="en-US" dirty="0" smtClean="0"/>
              <a:t>金沢で出したやつ→</a:t>
            </a:r>
            <a:endParaRPr kumimoji="1" lang="en-US" altLang="ja-JP" dirty="0" smtClean="0"/>
          </a:p>
          <a:p>
            <a:pPr lvl="2"/>
            <a:r>
              <a:rPr kumimoji="1" lang="ja-JP" altLang="en-US" dirty="0" smtClean="0"/>
              <a:t>投票ありがとうございました</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自己紹介</a:t>
            </a:r>
            <a:endParaRPr kumimoji="1" lang="ja-JP" altLang="en-US" dirty="0"/>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r="3787" b="5037"/>
          <a:stretch/>
        </p:blipFill>
        <p:spPr>
          <a:xfrm>
            <a:off x="5592048" y="3373670"/>
            <a:ext cx="2369344" cy="2691849"/>
          </a:xfrm>
          <a:prstGeom prst="rect">
            <a:avLst/>
          </a:prstGeom>
        </p:spPr>
      </p:pic>
    </p:spTree>
    <p:extLst>
      <p:ext uri="{BB962C8B-B14F-4D97-AF65-F5344CB8AC3E}">
        <p14:creationId xmlns:p14="http://schemas.microsoft.com/office/powerpoint/2010/main" val="1345245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r="21052" b="3970"/>
          <a:stretch/>
        </p:blipFill>
        <p:spPr>
          <a:xfrm>
            <a:off x="1425279" y="1210962"/>
            <a:ext cx="6293441" cy="4090737"/>
          </a:xfrm>
          <a:prstGeom prst="rect">
            <a:avLst/>
          </a:prstGeom>
        </p:spPr>
      </p:pic>
      <p:sp>
        <p:nvSpPr>
          <p:cNvPr id="4" name="タイトル 3"/>
          <p:cNvSpPr>
            <a:spLocks noGrp="1"/>
          </p:cNvSpPr>
          <p:nvPr>
            <p:ph type="title"/>
          </p:nvPr>
        </p:nvSpPr>
        <p:spPr/>
        <p:txBody>
          <a:bodyPr/>
          <a:lstStyle/>
          <a:p>
            <a:r>
              <a:rPr kumimoji="1" lang="ja-JP" altLang="en-US" dirty="0" smtClean="0"/>
              <a:t>出来ました</a:t>
            </a:r>
            <a:endParaRPr kumimoji="1" lang="ja-JP" altLang="en-US" dirty="0"/>
          </a:p>
        </p:txBody>
      </p:sp>
      <p:sp>
        <p:nvSpPr>
          <p:cNvPr id="6" name="テキスト ボックス 5"/>
          <p:cNvSpPr txBox="1"/>
          <p:nvPr/>
        </p:nvSpPr>
        <p:spPr>
          <a:xfrm>
            <a:off x="2477528" y="5684107"/>
            <a:ext cx="4188941" cy="369332"/>
          </a:xfrm>
          <a:prstGeom prst="rect">
            <a:avLst/>
          </a:prstGeom>
          <a:noFill/>
        </p:spPr>
        <p:txBody>
          <a:bodyPr wrap="square" rtlCol="0">
            <a:spAutoFit/>
          </a:bodyPr>
          <a:lstStyle/>
          <a:p>
            <a:r>
              <a:rPr kumimoji="1" lang="ja-JP" altLang="en-US" sz="1800" dirty="0" smtClean="0"/>
              <a:t>以上で部屋の作成は終わり！簡単！</a:t>
            </a:r>
            <a:endParaRPr kumimoji="1" lang="ja-JP" altLang="en-US" sz="1800" dirty="0"/>
          </a:p>
        </p:txBody>
      </p:sp>
    </p:spTree>
    <p:extLst>
      <p:ext uri="{BB962C8B-B14F-4D97-AF65-F5344CB8AC3E}">
        <p14:creationId xmlns:p14="http://schemas.microsoft.com/office/powerpoint/2010/main" val="1569344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2750696" y="3138827"/>
            <a:ext cx="3934917" cy="593725"/>
          </a:xfrm>
        </p:spPr>
        <p:txBody>
          <a:bodyPr/>
          <a:lstStyle/>
          <a:p>
            <a:pPr marL="50800" indent="0">
              <a:buNone/>
            </a:pPr>
            <a:r>
              <a:rPr kumimoji="1" lang="ja-JP" altLang="en-US" dirty="0" smtClean="0"/>
              <a:t>次に動作を実装します</a:t>
            </a:r>
            <a:endParaRPr kumimoji="1" lang="ja-JP" altLang="en-US" dirty="0"/>
          </a:p>
        </p:txBody>
      </p:sp>
    </p:spTree>
    <p:extLst>
      <p:ext uri="{BB962C8B-B14F-4D97-AF65-F5344CB8AC3E}">
        <p14:creationId xmlns:p14="http://schemas.microsoft.com/office/powerpoint/2010/main" val="4084759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457200" y="1032709"/>
            <a:ext cx="8229600" cy="5096242"/>
          </a:xfrm>
        </p:spPr>
        <p:txBody>
          <a:bodyPr/>
          <a:lstStyle/>
          <a:p>
            <a:pPr marL="50800" indent="0">
              <a:buNone/>
            </a:pPr>
            <a:r>
              <a:rPr kumimoji="1" lang="en-US" altLang="ja-JP" dirty="0" smtClean="0"/>
              <a:t>Unity</a:t>
            </a:r>
            <a:r>
              <a:rPr kumimoji="1" lang="ja-JP" altLang="en-US" dirty="0" smtClean="0"/>
              <a:t>の入れ方、使い方に関しては説明はめんどく</a:t>
            </a:r>
            <a:r>
              <a:rPr kumimoji="1" lang="en-US" altLang="ja-JP" dirty="0" smtClean="0"/>
              <a:t>s</a:t>
            </a:r>
            <a:r>
              <a:rPr kumimoji="1" lang="ja-JP" altLang="en-US" dirty="0" smtClean="0"/>
              <a:t>・・・人それぞれやり方があると思うのでほとんど省略します</a:t>
            </a:r>
            <a:endParaRPr kumimoji="1" lang="en-US" altLang="ja-JP" dirty="0" smtClean="0"/>
          </a:p>
          <a:p>
            <a:pPr marL="50800" indent="0">
              <a:buNone/>
            </a:pPr>
            <a:endParaRPr kumimoji="1" lang="en-US" altLang="ja-JP" dirty="0"/>
          </a:p>
          <a:p>
            <a:pPr marL="50800" indent="0">
              <a:buNone/>
            </a:pPr>
            <a:r>
              <a:rPr kumimoji="1" lang="en-US" altLang="ja-JP" dirty="0">
                <a:hlinkClick r:id="rId2"/>
              </a:rPr>
              <a:t>https://</a:t>
            </a:r>
            <a:r>
              <a:rPr kumimoji="1" lang="en-US" altLang="ja-JP" dirty="0" smtClean="0">
                <a:hlinkClick r:id="rId2"/>
              </a:rPr>
              <a:t>unity3d.com/jp</a:t>
            </a:r>
            <a:endParaRPr kumimoji="1" lang="en-US" altLang="ja-JP" dirty="0" smtClean="0"/>
          </a:p>
          <a:p>
            <a:pPr marL="50800" indent="0">
              <a:buNone/>
            </a:pPr>
            <a:endParaRPr kumimoji="1" lang="en-US" altLang="ja-JP" dirty="0"/>
          </a:p>
          <a:p>
            <a:pPr marL="50800" indent="0">
              <a:buNone/>
            </a:pPr>
            <a:endParaRPr kumimoji="1" lang="ja-JP" altLang="en-US" dirty="0"/>
          </a:p>
        </p:txBody>
      </p:sp>
      <p:sp>
        <p:nvSpPr>
          <p:cNvPr id="4" name="タイトル 3"/>
          <p:cNvSpPr>
            <a:spLocks noGrp="1"/>
          </p:cNvSpPr>
          <p:nvPr>
            <p:ph type="title"/>
          </p:nvPr>
        </p:nvSpPr>
        <p:spPr/>
        <p:txBody>
          <a:bodyPr/>
          <a:lstStyle/>
          <a:p>
            <a:r>
              <a:rPr kumimoji="1" lang="ja-JP" altLang="en-US" sz="3600" dirty="0" smtClean="0"/>
              <a:t>ゲーム制作のために</a:t>
            </a:r>
            <a:r>
              <a:rPr kumimoji="1" lang="en-US" altLang="ja-JP" sz="3600" dirty="0" smtClean="0"/>
              <a:t>Unity</a:t>
            </a:r>
            <a:r>
              <a:rPr kumimoji="1" lang="ja-JP" altLang="en-US" sz="3600" dirty="0" smtClean="0"/>
              <a:t>を使います</a:t>
            </a:r>
            <a:endParaRPr kumimoji="1" lang="ja-JP" altLang="en-US" sz="3600" dirty="0"/>
          </a:p>
        </p:txBody>
      </p:sp>
    </p:spTree>
    <p:extLst>
      <p:ext uri="{BB962C8B-B14F-4D97-AF65-F5344CB8AC3E}">
        <p14:creationId xmlns:p14="http://schemas.microsoft.com/office/powerpoint/2010/main" val="52785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pPr marL="565150" indent="-514350">
              <a:buFont typeface="+mj-lt"/>
              <a:buAutoNum type="arabicPeriod"/>
            </a:pPr>
            <a:r>
              <a:rPr kumimoji="1" lang="en-US" altLang="ja-JP" dirty="0" smtClean="0"/>
              <a:t>Google </a:t>
            </a:r>
            <a:r>
              <a:rPr kumimoji="1" lang="en-US" altLang="ja-JP" dirty="0" err="1" smtClean="0"/>
              <a:t>SketchUp</a:t>
            </a:r>
            <a:r>
              <a:rPr kumimoji="1" lang="ja-JP" altLang="en-US" dirty="0" smtClean="0"/>
              <a:t>からエクスポートで部屋のモデルを</a:t>
            </a:r>
            <a:r>
              <a:rPr kumimoji="1" lang="en-US" altLang="ja-JP" dirty="0" smtClean="0"/>
              <a:t>Unity</a:t>
            </a:r>
            <a:r>
              <a:rPr kumimoji="1" lang="ja-JP" altLang="en-US" dirty="0" smtClean="0"/>
              <a:t>の作業プロジェクト内の</a:t>
            </a:r>
            <a:r>
              <a:rPr kumimoji="1" lang="en-US" altLang="ja-JP" dirty="0" smtClean="0"/>
              <a:t>Assets</a:t>
            </a:r>
            <a:r>
              <a:rPr kumimoji="1" lang="ja-JP" altLang="en-US" dirty="0" smtClean="0"/>
              <a:t>に入れる</a:t>
            </a:r>
            <a:endParaRPr kumimoji="1" lang="en-US" altLang="ja-JP" dirty="0" smtClean="0"/>
          </a:p>
          <a:p>
            <a:pPr marL="565150" indent="-514350">
              <a:buFont typeface="+mj-lt"/>
              <a:buAutoNum type="arabicPeriod"/>
            </a:pPr>
            <a:r>
              <a:rPr kumimoji="1" lang="en-US" altLang="ja-JP" dirty="0" smtClean="0"/>
              <a:t>Unity</a:t>
            </a:r>
            <a:r>
              <a:rPr kumimoji="1" lang="ja-JP" altLang="en-US" dirty="0" smtClean="0"/>
              <a:t>を開くとモデルが出来ているので</a:t>
            </a:r>
            <a:r>
              <a:rPr kumimoji="1" lang="en-US" altLang="ja-JP" dirty="0" smtClean="0"/>
              <a:t>Scale</a:t>
            </a:r>
            <a:r>
              <a:rPr kumimoji="1" lang="ja-JP" altLang="en-US" dirty="0" smtClean="0"/>
              <a:t>を</a:t>
            </a:r>
            <a:r>
              <a:rPr kumimoji="1" lang="en-US" altLang="ja-JP" dirty="0" smtClean="0"/>
              <a:t>1/10</a:t>
            </a:r>
            <a:r>
              <a:rPr kumimoji="1" lang="ja-JP" altLang="en-US" dirty="0" smtClean="0"/>
              <a:t>くらいに設定</a:t>
            </a:r>
            <a:endParaRPr kumimoji="1" lang="en-US" altLang="ja-JP" dirty="0" smtClean="0"/>
          </a:p>
          <a:p>
            <a:pPr marL="565150" indent="-514350">
              <a:buFont typeface="+mj-lt"/>
              <a:buAutoNum type="arabicPeriod"/>
            </a:pPr>
            <a:r>
              <a:rPr kumimoji="1" lang="ja-JP" altLang="en-US" dirty="0" smtClean="0"/>
              <a:t>少し</a:t>
            </a:r>
            <a:r>
              <a:rPr kumimoji="1" lang="ja-JP" altLang="en-US" dirty="0"/>
              <a:t>暗</a:t>
            </a:r>
            <a:r>
              <a:rPr kumimoji="1" lang="ja-JP" altLang="en-US" dirty="0" smtClean="0"/>
              <a:t>いと</a:t>
            </a:r>
            <a:r>
              <a:rPr kumimoji="1" lang="ja-JP" altLang="en-US" dirty="0"/>
              <a:t>思</a:t>
            </a:r>
            <a:r>
              <a:rPr kumimoji="1" lang="ja-JP" altLang="en-US" dirty="0" smtClean="0"/>
              <a:t>うので</a:t>
            </a:r>
            <a:r>
              <a:rPr kumimoji="1" lang="en-US" altLang="ja-JP" dirty="0" smtClean="0"/>
              <a:t>Hierarchy</a:t>
            </a:r>
            <a:r>
              <a:rPr kumimoji="1" lang="ja-JP" altLang="en-US" dirty="0" smtClean="0"/>
              <a:t>内</a:t>
            </a:r>
            <a:r>
              <a:rPr kumimoji="1" lang="en-US" altLang="ja-JP" dirty="0" smtClean="0"/>
              <a:t>Create</a:t>
            </a:r>
            <a:r>
              <a:rPr kumimoji="1" lang="ja-JP" altLang="en-US" dirty="0" smtClean="0"/>
              <a:t>から</a:t>
            </a:r>
            <a:r>
              <a:rPr kumimoji="1" lang="en-US" altLang="ja-JP" dirty="0" smtClean="0"/>
              <a:t>Point</a:t>
            </a:r>
            <a:r>
              <a:rPr kumimoji="1" lang="ja-JP" altLang="en-US" dirty="0" smtClean="0"/>
              <a:t>　</a:t>
            </a:r>
            <a:r>
              <a:rPr kumimoji="1" lang="en-US" altLang="ja-JP" dirty="0" smtClean="0"/>
              <a:t>Light</a:t>
            </a:r>
            <a:r>
              <a:rPr kumimoji="1" lang="ja-JP" altLang="en-US" dirty="0" smtClean="0"/>
              <a:t>を設置し、明るくします</a:t>
            </a:r>
            <a:endParaRPr kumimoji="1" lang="en-US" altLang="ja-JP" dirty="0" smtClean="0"/>
          </a:p>
          <a:p>
            <a:pPr marL="565150" indent="-514350">
              <a:buFont typeface="+mj-lt"/>
              <a:buAutoNum type="arabicPeriod"/>
            </a:pPr>
            <a:endParaRPr kumimoji="1" lang="ja-JP" altLang="en-US" dirty="0"/>
          </a:p>
        </p:txBody>
      </p:sp>
      <p:sp>
        <p:nvSpPr>
          <p:cNvPr id="4" name="タイトル 3"/>
          <p:cNvSpPr>
            <a:spLocks noGrp="1"/>
          </p:cNvSpPr>
          <p:nvPr>
            <p:ph type="title"/>
          </p:nvPr>
        </p:nvSpPr>
        <p:spPr/>
        <p:txBody>
          <a:bodyPr/>
          <a:lstStyle/>
          <a:p>
            <a:r>
              <a:rPr kumimoji="1" lang="ja-JP" altLang="en-US" dirty="0" smtClean="0"/>
              <a:t>事前</a:t>
            </a:r>
            <a:r>
              <a:rPr kumimoji="1" lang="ja-JP" altLang="en-US" dirty="0"/>
              <a:t>準備</a:t>
            </a:r>
          </a:p>
        </p:txBody>
      </p:sp>
    </p:spTree>
    <p:extLst>
      <p:ext uri="{BB962C8B-B14F-4D97-AF65-F5344CB8AC3E}">
        <p14:creationId xmlns:p14="http://schemas.microsoft.com/office/powerpoint/2010/main" val="1268957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9"/>
            <a:ext cx="8229600" cy="1055584"/>
          </a:xfrm>
        </p:spPr>
        <p:txBody>
          <a:bodyPr/>
          <a:lstStyle/>
          <a:p>
            <a:r>
              <a:rPr kumimoji="1" lang="en-US" altLang="ja-JP" dirty="0" smtClean="0"/>
              <a:t>Hierarchy</a:t>
            </a:r>
            <a:r>
              <a:rPr kumimoji="1" lang="ja-JP" altLang="en-US" dirty="0" smtClean="0"/>
              <a:t>内の</a:t>
            </a:r>
            <a:r>
              <a:rPr kumimoji="1" lang="en-US" altLang="ja-JP" dirty="0" smtClean="0"/>
              <a:t>Create</a:t>
            </a:r>
            <a:r>
              <a:rPr kumimoji="1" lang="ja-JP" altLang="en-US" dirty="0" smtClean="0"/>
              <a:t>→</a:t>
            </a:r>
            <a:r>
              <a:rPr kumimoji="1" lang="en-US" altLang="ja-JP" dirty="0" smtClean="0"/>
              <a:t>Camera</a:t>
            </a:r>
            <a:r>
              <a:rPr kumimoji="1" lang="ja-JP" altLang="en-US" dirty="0" smtClean="0"/>
              <a:t>であらかじめ視点移動したい場所に複数カメラを設置しておく</a:t>
            </a:r>
            <a:endParaRPr kumimoji="1" lang="ja-JP" altLang="en-US" dirty="0"/>
          </a:p>
        </p:txBody>
      </p:sp>
      <p:sp>
        <p:nvSpPr>
          <p:cNvPr id="4" name="タイトル 3"/>
          <p:cNvSpPr>
            <a:spLocks noGrp="1"/>
          </p:cNvSpPr>
          <p:nvPr>
            <p:ph type="title"/>
          </p:nvPr>
        </p:nvSpPr>
        <p:spPr/>
        <p:txBody>
          <a:bodyPr/>
          <a:lstStyle/>
          <a:p>
            <a:r>
              <a:rPr kumimoji="1" lang="ja-JP" altLang="en-US" dirty="0" smtClean="0"/>
              <a:t>カメラの設置</a:t>
            </a:r>
            <a:endParaRPr kumimoji="1" lang="ja-JP" altLang="en-US" dirty="0"/>
          </a:p>
        </p:txBody>
      </p:sp>
      <p:pic>
        <p:nvPicPr>
          <p:cNvPr id="5" name="図 4"/>
          <p:cNvPicPr>
            <a:picLocks noChangeAspect="1"/>
          </p:cNvPicPr>
          <p:nvPr/>
        </p:nvPicPr>
        <p:blipFill>
          <a:blip r:embed="rId2"/>
          <a:stretch>
            <a:fillRect/>
          </a:stretch>
        </p:blipFill>
        <p:spPr>
          <a:xfrm>
            <a:off x="532169" y="2613782"/>
            <a:ext cx="3049317" cy="1783807"/>
          </a:xfrm>
          <a:prstGeom prst="rect">
            <a:avLst/>
          </a:prstGeom>
        </p:spPr>
      </p:pic>
      <p:sp>
        <p:nvSpPr>
          <p:cNvPr id="6" name="テキスト ボックス 5"/>
          <p:cNvSpPr txBox="1"/>
          <p:nvPr/>
        </p:nvSpPr>
        <p:spPr>
          <a:xfrm>
            <a:off x="1278351" y="4453895"/>
            <a:ext cx="1556952" cy="307777"/>
          </a:xfrm>
          <a:prstGeom prst="rect">
            <a:avLst/>
          </a:prstGeom>
          <a:noFill/>
        </p:spPr>
        <p:txBody>
          <a:bodyPr wrap="square" rtlCol="0">
            <a:spAutoFit/>
          </a:bodyPr>
          <a:lstStyle/>
          <a:p>
            <a:r>
              <a:rPr kumimoji="1" lang="ja-JP" altLang="en-US" dirty="0" smtClean="0"/>
              <a:t>正面用カメラ</a:t>
            </a:r>
            <a:endParaRPr kumimoji="1" lang="ja-JP" altLang="en-US" dirty="0"/>
          </a:p>
        </p:txBody>
      </p:sp>
      <p:pic>
        <p:nvPicPr>
          <p:cNvPr id="7" name="図 6"/>
          <p:cNvPicPr>
            <a:picLocks noChangeAspect="1"/>
          </p:cNvPicPr>
          <p:nvPr/>
        </p:nvPicPr>
        <p:blipFill rotWithShape="1">
          <a:blip r:embed="rId3"/>
          <a:srcRect l="15411" t="13956" r="33334" b="35781"/>
          <a:stretch/>
        </p:blipFill>
        <p:spPr>
          <a:xfrm>
            <a:off x="5484246" y="2210314"/>
            <a:ext cx="3029559" cy="1618734"/>
          </a:xfrm>
          <a:prstGeom prst="rect">
            <a:avLst/>
          </a:prstGeom>
        </p:spPr>
      </p:pic>
      <p:sp>
        <p:nvSpPr>
          <p:cNvPr id="8" name="テキスト ボックス 7"/>
          <p:cNvSpPr txBox="1"/>
          <p:nvPr/>
        </p:nvSpPr>
        <p:spPr>
          <a:xfrm>
            <a:off x="5944395" y="3929449"/>
            <a:ext cx="1902940" cy="307777"/>
          </a:xfrm>
          <a:prstGeom prst="rect">
            <a:avLst/>
          </a:prstGeom>
          <a:noFill/>
        </p:spPr>
        <p:txBody>
          <a:bodyPr wrap="square" rtlCol="0">
            <a:spAutoFit/>
          </a:bodyPr>
          <a:lstStyle/>
          <a:p>
            <a:r>
              <a:rPr kumimoji="1" lang="ja-JP" altLang="en-US" dirty="0" smtClean="0"/>
              <a:t>ゴミ箱見る用カメラ</a:t>
            </a:r>
            <a:endParaRPr kumimoji="1" lang="ja-JP" altLang="en-US" dirty="0"/>
          </a:p>
        </p:txBody>
      </p:sp>
      <p:pic>
        <p:nvPicPr>
          <p:cNvPr id="9" name="図 8"/>
          <p:cNvPicPr>
            <a:picLocks noChangeAspect="1"/>
          </p:cNvPicPr>
          <p:nvPr/>
        </p:nvPicPr>
        <p:blipFill rotWithShape="1">
          <a:blip r:embed="rId4"/>
          <a:srcRect l="15328" t="14724" r="33250" b="36089"/>
          <a:stretch/>
        </p:blipFill>
        <p:spPr>
          <a:xfrm>
            <a:off x="5484246" y="4337627"/>
            <a:ext cx="2736742" cy="1426315"/>
          </a:xfrm>
          <a:prstGeom prst="rect">
            <a:avLst/>
          </a:prstGeom>
        </p:spPr>
      </p:pic>
      <p:sp>
        <p:nvSpPr>
          <p:cNvPr id="10" name="テキスト ボックス 9"/>
          <p:cNvSpPr txBox="1"/>
          <p:nvPr/>
        </p:nvSpPr>
        <p:spPr>
          <a:xfrm>
            <a:off x="5944395" y="5864343"/>
            <a:ext cx="1816443" cy="307777"/>
          </a:xfrm>
          <a:prstGeom prst="rect">
            <a:avLst/>
          </a:prstGeom>
          <a:noFill/>
        </p:spPr>
        <p:txBody>
          <a:bodyPr wrap="square" rtlCol="0">
            <a:spAutoFit/>
          </a:bodyPr>
          <a:lstStyle/>
          <a:p>
            <a:r>
              <a:rPr kumimoji="1" lang="ja-JP" altLang="en-US" dirty="0" smtClean="0"/>
              <a:t>ドアの画面用カメラ</a:t>
            </a:r>
            <a:endParaRPr kumimoji="1" lang="ja-JP" altLang="en-US" dirty="0"/>
          </a:p>
        </p:txBody>
      </p:sp>
      <p:sp>
        <p:nvSpPr>
          <p:cNvPr id="11" name="右矢印 10"/>
          <p:cNvSpPr/>
          <p:nvPr/>
        </p:nvSpPr>
        <p:spPr>
          <a:xfrm>
            <a:off x="3741618" y="3049027"/>
            <a:ext cx="1507525" cy="49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5"/>
          <a:stretch>
            <a:fillRect/>
          </a:stretch>
        </p:blipFill>
        <p:spPr>
          <a:xfrm rot="281439">
            <a:off x="3721122" y="4095811"/>
            <a:ext cx="1548518" cy="603556"/>
          </a:xfrm>
          <a:prstGeom prst="rect">
            <a:avLst/>
          </a:prstGeom>
        </p:spPr>
      </p:pic>
    </p:spTree>
    <p:extLst>
      <p:ext uri="{BB962C8B-B14F-4D97-AF65-F5344CB8AC3E}">
        <p14:creationId xmlns:p14="http://schemas.microsoft.com/office/powerpoint/2010/main" val="271374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15578" t="9685" r="33167" b="35288"/>
          <a:stretch/>
        </p:blipFill>
        <p:spPr>
          <a:xfrm>
            <a:off x="4287795" y="2953265"/>
            <a:ext cx="4300151" cy="2515447"/>
          </a:xfrm>
          <a:prstGeom prst="rect">
            <a:avLst/>
          </a:prstGeom>
        </p:spPr>
      </p:pic>
      <p:sp>
        <p:nvSpPr>
          <p:cNvPr id="3" name="テキスト プレースホルダー 2"/>
          <p:cNvSpPr>
            <a:spLocks noGrp="1"/>
          </p:cNvSpPr>
          <p:nvPr>
            <p:ph type="body" idx="2"/>
          </p:nvPr>
        </p:nvSpPr>
        <p:spPr>
          <a:xfrm>
            <a:off x="457200" y="1094493"/>
            <a:ext cx="8452022" cy="771378"/>
          </a:xfrm>
        </p:spPr>
        <p:txBody>
          <a:bodyPr/>
          <a:lstStyle/>
          <a:p>
            <a:r>
              <a:rPr kumimoji="1" lang="en-US" altLang="ja-JP" dirty="0" smtClean="0"/>
              <a:t>Hierarchy</a:t>
            </a:r>
            <a:r>
              <a:rPr kumimoji="1" lang="ja-JP" altLang="en-US" dirty="0" smtClean="0"/>
              <a:t>内の</a:t>
            </a:r>
            <a:r>
              <a:rPr kumimoji="1" lang="en-US" altLang="ja-JP" dirty="0" smtClean="0"/>
              <a:t>Create</a:t>
            </a:r>
            <a:r>
              <a:rPr kumimoji="1" lang="ja-JP" altLang="en-US" dirty="0" smtClean="0"/>
              <a:t>→</a:t>
            </a:r>
            <a:r>
              <a:rPr kumimoji="1" lang="en-US" altLang="ja-JP" dirty="0" smtClean="0"/>
              <a:t>UI</a:t>
            </a:r>
            <a:r>
              <a:rPr kumimoji="1" lang="ja-JP" altLang="en-US" dirty="0" smtClean="0"/>
              <a:t>→</a:t>
            </a:r>
            <a:r>
              <a:rPr kumimoji="1" lang="en-US" altLang="ja-JP" dirty="0" smtClean="0"/>
              <a:t>Button</a:t>
            </a:r>
            <a:r>
              <a:rPr kumimoji="1" lang="ja-JP" altLang="en-US" dirty="0" smtClean="0"/>
              <a:t>で</a:t>
            </a:r>
            <a:r>
              <a:rPr kumimoji="1" lang="en-US" altLang="ja-JP" dirty="0" smtClean="0"/>
              <a:t>Canvas</a:t>
            </a:r>
            <a:r>
              <a:rPr kumimoji="1" lang="ja-JP" altLang="en-US" dirty="0" smtClean="0"/>
              <a:t>内に設置</a:t>
            </a:r>
            <a:endParaRPr kumimoji="1" lang="ja-JP" altLang="en-US" dirty="0"/>
          </a:p>
        </p:txBody>
      </p:sp>
      <p:sp>
        <p:nvSpPr>
          <p:cNvPr id="4" name="タイトル 3"/>
          <p:cNvSpPr>
            <a:spLocks noGrp="1"/>
          </p:cNvSpPr>
          <p:nvPr>
            <p:ph type="title"/>
          </p:nvPr>
        </p:nvSpPr>
        <p:spPr/>
        <p:txBody>
          <a:bodyPr/>
          <a:lstStyle/>
          <a:p>
            <a:r>
              <a:rPr kumimoji="1" lang="ja-JP" altLang="en-US" sz="3200" dirty="0" smtClean="0"/>
              <a:t>ゲームの根幹であるボタンを設置</a:t>
            </a:r>
            <a:endParaRPr kumimoji="1" lang="ja-JP" altLang="en-US" sz="3200" dirty="0"/>
          </a:p>
        </p:txBody>
      </p:sp>
      <p:pic>
        <p:nvPicPr>
          <p:cNvPr id="6" name="図 5"/>
          <p:cNvPicPr>
            <a:picLocks noChangeAspect="1"/>
          </p:cNvPicPr>
          <p:nvPr/>
        </p:nvPicPr>
        <p:blipFill rotWithShape="1">
          <a:blip r:embed="rId3"/>
          <a:srcRect l="30826" t="15031" r="27470" b="36858"/>
          <a:stretch/>
        </p:blipFill>
        <p:spPr>
          <a:xfrm>
            <a:off x="580766" y="1865871"/>
            <a:ext cx="3459891" cy="2174789"/>
          </a:xfrm>
          <a:prstGeom prst="rect">
            <a:avLst/>
          </a:prstGeom>
        </p:spPr>
      </p:pic>
      <p:sp>
        <p:nvSpPr>
          <p:cNvPr id="7" name="テキスト ボックス 6"/>
          <p:cNvSpPr txBox="1"/>
          <p:nvPr/>
        </p:nvSpPr>
        <p:spPr>
          <a:xfrm>
            <a:off x="4287795" y="2187146"/>
            <a:ext cx="1136822" cy="307777"/>
          </a:xfrm>
          <a:prstGeom prst="rect">
            <a:avLst/>
          </a:prstGeom>
          <a:noFill/>
        </p:spPr>
        <p:txBody>
          <a:bodyPr wrap="square" rtlCol="0">
            <a:spAutoFit/>
          </a:bodyPr>
          <a:lstStyle/>
          <a:p>
            <a:r>
              <a:rPr kumimoji="1" lang="ja-JP" altLang="en-US" dirty="0" smtClean="0"/>
              <a:t>←</a:t>
            </a:r>
            <a:r>
              <a:rPr kumimoji="1" lang="en-US" altLang="ja-JP" dirty="0" smtClean="0"/>
              <a:t>Canvas</a:t>
            </a:r>
            <a:endParaRPr kumimoji="1" lang="ja-JP" altLang="en-US" dirty="0"/>
          </a:p>
        </p:txBody>
      </p:sp>
      <p:sp>
        <p:nvSpPr>
          <p:cNvPr id="8" name="テキスト ボックス 7"/>
          <p:cNvSpPr txBox="1"/>
          <p:nvPr/>
        </p:nvSpPr>
        <p:spPr>
          <a:xfrm>
            <a:off x="790829" y="4812038"/>
            <a:ext cx="3496966" cy="523220"/>
          </a:xfrm>
          <a:prstGeom prst="rect">
            <a:avLst/>
          </a:prstGeom>
          <a:noFill/>
        </p:spPr>
        <p:txBody>
          <a:bodyPr wrap="square" rtlCol="0">
            <a:spAutoFit/>
          </a:bodyPr>
          <a:lstStyle/>
          <a:p>
            <a:r>
              <a:rPr kumimoji="1" lang="en-US" altLang="ja-JP" dirty="0" smtClean="0"/>
              <a:t>Canvas</a:t>
            </a:r>
            <a:r>
              <a:rPr kumimoji="1" lang="ja-JP" altLang="en-US" dirty="0" smtClean="0"/>
              <a:t>内に設置したボタンはカメラに関係なくゲーム画面に常に表示される→</a:t>
            </a:r>
            <a:endParaRPr kumimoji="1" lang="ja-JP" altLang="en-US" dirty="0"/>
          </a:p>
        </p:txBody>
      </p:sp>
    </p:spTree>
    <p:extLst>
      <p:ext uri="{BB962C8B-B14F-4D97-AF65-F5344CB8AC3E}">
        <p14:creationId xmlns:p14="http://schemas.microsoft.com/office/powerpoint/2010/main" val="3725996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z="3200" dirty="0" smtClean="0"/>
              <a:t>ボタンを押してカメラを切り替えてみる</a:t>
            </a:r>
            <a:endParaRPr kumimoji="1" lang="ja-JP" altLang="en-US" sz="3200" dirty="0"/>
          </a:p>
        </p:txBody>
      </p:sp>
      <p:pic>
        <p:nvPicPr>
          <p:cNvPr id="5" name="図 4"/>
          <p:cNvPicPr>
            <a:picLocks noChangeAspect="1"/>
          </p:cNvPicPr>
          <p:nvPr/>
        </p:nvPicPr>
        <p:blipFill>
          <a:blip r:embed="rId2"/>
          <a:stretch>
            <a:fillRect/>
          </a:stretch>
        </p:blipFill>
        <p:spPr>
          <a:xfrm>
            <a:off x="457200" y="2344698"/>
            <a:ext cx="3054361" cy="1780186"/>
          </a:xfrm>
          <a:prstGeom prst="rect">
            <a:avLst/>
          </a:prstGeom>
        </p:spPr>
      </p:pic>
      <p:pic>
        <p:nvPicPr>
          <p:cNvPr id="6" name="図 5"/>
          <p:cNvPicPr>
            <a:picLocks noChangeAspect="1"/>
          </p:cNvPicPr>
          <p:nvPr/>
        </p:nvPicPr>
        <p:blipFill>
          <a:blip r:embed="rId3"/>
          <a:stretch>
            <a:fillRect/>
          </a:stretch>
        </p:blipFill>
        <p:spPr>
          <a:xfrm>
            <a:off x="5270975" y="2344698"/>
            <a:ext cx="3415825" cy="1780186"/>
          </a:xfrm>
          <a:prstGeom prst="rect">
            <a:avLst/>
          </a:prstGeom>
        </p:spPr>
      </p:pic>
      <p:sp>
        <p:nvSpPr>
          <p:cNvPr id="7" name="右矢印 6"/>
          <p:cNvSpPr/>
          <p:nvPr/>
        </p:nvSpPr>
        <p:spPr>
          <a:xfrm>
            <a:off x="3699399" y="2820074"/>
            <a:ext cx="1383738" cy="414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793019" y="1391830"/>
            <a:ext cx="7663158" cy="400110"/>
          </a:xfrm>
          <a:prstGeom prst="rect">
            <a:avLst/>
          </a:prstGeom>
          <a:noFill/>
        </p:spPr>
        <p:txBody>
          <a:bodyPr wrap="square" rtlCol="0">
            <a:spAutoFit/>
          </a:bodyPr>
          <a:lstStyle/>
          <a:p>
            <a:r>
              <a:rPr kumimoji="1" lang="ja-JP" altLang="en-US" sz="2000" dirty="0" smtClean="0"/>
              <a:t>ボタンとカメラの設置が終わったら切り替え動作をやってみます</a:t>
            </a:r>
            <a:endParaRPr kumimoji="1" lang="ja-JP" altLang="en-US" sz="2000" dirty="0"/>
          </a:p>
        </p:txBody>
      </p:sp>
      <p:pic>
        <p:nvPicPr>
          <p:cNvPr id="9" name="図 8"/>
          <p:cNvPicPr>
            <a:picLocks noChangeAspect="1"/>
          </p:cNvPicPr>
          <p:nvPr/>
        </p:nvPicPr>
        <p:blipFill>
          <a:blip r:embed="rId4"/>
          <a:stretch>
            <a:fillRect/>
          </a:stretch>
        </p:blipFill>
        <p:spPr>
          <a:xfrm flipH="1">
            <a:off x="3699399" y="3234791"/>
            <a:ext cx="1414395" cy="475529"/>
          </a:xfrm>
          <a:prstGeom prst="rect">
            <a:avLst/>
          </a:prstGeom>
        </p:spPr>
      </p:pic>
      <p:pic>
        <p:nvPicPr>
          <p:cNvPr id="2" name="図 1"/>
          <p:cNvPicPr>
            <a:picLocks noChangeAspect="1"/>
          </p:cNvPicPr>
          <p:nvPr/>
        </p:nvPicPr>
        <p:blipFill>
          <a:blip r:embed="rId5"/>
          <a:stretch>
            <a:fillRect/>
          </a:stretch>
        </p:blipFill>
        <p:spPr>
          <a:xfrm>
            <a:off x="4834297" y="4677642"/>
            <a:ext cx="3029975" cy="1615580"/>
          </a:xfrm>
          <a:prstGeom prst="rect">
            <a:avLst/>
          </a:prstGeom>
        </p:spPr>
      </p:pic>
      <p:sp>
        <p:nvSpPr>
          <p:cNvPr id="3" name="右矢印 2"/>
          <p:cNvSpPr/>
          <p:nvPr/>
        </p:nvSpPr>
        <p:spPr>
          <a:xfrm rot="1849441">
            <a:off x="3147789" y="4626798"/>
            <a:ext cx="1378039" cy="450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右矢印 9"/>
          <p:cNvSpPr/>
          <p:nvPr/>
        </p:nvSpPr>
        <p:spPr>
          <a:xfrm rot="12605600">
            <a:off x="2859455" y="4992744"/>
            <a:ext cx="1378039" cy="4507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956547" y="2446633"/>
            <a:ext cx="900098" cy="308838"/>
          </a:xfrm>
          <a:prstGeom prst="rect">
            <a:avLst/>
          </a:prstGeom>
          <a:noFill/>
        </p:spPr>
        <p:txBody>
          <a:bodyPr wrap="square" rtlCol="0">
            <a:spAutoFit/>
          </a:bodyPr>
          <a:lstStyle/>
          <a:p>
            <a:r>
              <a:rPr kumimoji="1" lang="ja-JP" altLang="en-US" dirty="0" smtClean="0"/>
              <a:t>右ボタン</a:t>
            </a:r>
            <a:endParaRPr kumimoji="1" lang="ja-JP" altLang="en-US" dirty="0"/>
          </a:p>
        </p:txBody>
      </p:sp>
      <p:sp>
        <p:nvSpPr>
          <p:cNvPr id="12" name="テキスト ボックス 11"/>
          <p:cNvSpPr txBox="1"/>
          <p:nvPr/>
        </p:nvSpPr>
        <p:spPr>
          <a:xfrm>
            <a:off x="3956547" y="3657565"/>
            <a:ext cx="900098" cy="307777"/>
          </a:xfrm>
          <a:prstGeom prst="rect">
            <a:avLst/>
          </a:prstGeom>
          <a:noFill/>
        </p:spPr>
        <p:txBody>
          <a:bodyPr wrap="square" rtlCol="0">
            <a:spAutoFit/>
          </a:bodyPr>
          <a:lstStyle/>
          <a:p>
            <a:r>
              <a:rPr kumimoji="1" lang="ja-JP" altLang="en-US" dirty="0"/>
              <a:t>左</a:t>
            </a:r>
            <a:r>
              <a:rPr kumimoji="1" lang="ja-JP" altLang="en-US" dirty="0" smtClean="0"/>
              <a:t>ボタン</a:t>
            </a:r>
            <a:endParaRPr kumimoji="1" lang="ja-JP" altLang="en-US" dirty="0"/>
          </a:p>
        </p:txBody>
      </p:sp>
      <p:sp>
        <p:nvSpPr>
          <p:cNvPr id="13" name="テキスト ボックス 12"/>
          <p:cNvSpPr txBox="1"/>
          <p:nvPr/>
        </p:nvSpPr>
        <p:spPr>
          <a:xfrm>
            <a:off x="3622790" y="4300767"/>
            <a:ext cx="2982007" cy="307777"/>
          </a:xfrm>
          <a:prstGeom prst="rect">
            <a:avLst/>
          </a:prstGeom>
          <a:noFill/>
        </p:spPr>
        <p:txBody>
          <a:bodyPr wrap="square" rtlCol="0">
            <a:spAutoFit/>
          </a:bodyPr>
          <a:lstStyle/>
          <a:p>
            <a:r>
              <a:rPr kumimoji="1" lang="ja-JP" altLang="en-US" dirty="0" smtClean="0"/>
              <a:t>左のゴミ箱にある透明ボタン</a:t>
            </a:r>
            <a:endParaRPr kumimoji="1" lang="ja-JP" altLang="en-US" dirty="0"/>
          </a:p>
        </p:txBody>
      </p:sp>
      <p:sp>
        <p:nvSpPr>
          <p:cNvPr id="14" name="テキスト ボックス 13"/>
          <p:cNvSpPr txBox="1"/>
          <p:nvPr/>
        </p:nvSpPr>
        <p:spPr>
          <a:xfrm>
            <a:off x="2949261" y="5602310"/>
            <a:ext cx="1493949" cy="307777"/>
          </a:xfrm>
          <a:prstGeom prst="rect">
            <a:avLst/>
          </a:prstGeom>
          <a:noFill/>
        </p:spPr>
        <p:txBody>
          <a:bodyPr wrap="square" rtlCol="0">
            <a:spAutoFit/>
          </a:bodyPr>
          <a:lstStyle/>
          <a:p>
            <a:r>
              <a:rPr kumimoji="1" lang="ja-JP" altLang="en-US" dirty="0" smtClean="0"/>
              <a:t>下の戻るボタン</a:t>
            </a:r>
            <a:endParaRPr kumimoji="1" lang="ja-JP" altLang="en-US" dirty="0"/>
          </a:p>
        </p:txBody>
      </p:sp>
    </p:spTree>
    <p:extLst>
      <p:ext uri="{BB962C8B-B14F-4D97-AF65-F5344CB8AC3E}">
        <p14:creationId xmlns:p14="http://schemas.microsoft.com/office/powerpoint/2010/main" val="1469350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z="3200" dirty="0"/>
              <a:t>ボタンを押してカメラを切り替えてみる</a:t>
            </a:r>
          </a:p>
        </p:txBody>
      </p:sp>
      <p:sp>
        <p:nvSpPr>
          <p:cNvPr id="3" name="テキスト ボックス 2"/>
          <p:cNvSpPr txBox="1"/>
          <p:nvPr/>
        </p:nvSpPr>
        <p:spPr>
          <a:xfrm>
            <a:off x="825386" y="1181437"/>
            <a:ext cx="7388029" cy="3970318"/>
          </a:xfrm>
          <a:prstGeom prst="rect">
            <a:avLst/>
          </a:prstGeom>
          <a:noFill/>
        </p:spPr>
        <p:txBody>
          <a:bodyPr wrap="square" rtlCol="0">
            <a:spAutoFit/>
          </a:bodyPr>
          <a:lstStyle/>
          <a:p>
            <a:pPr marL="514350" indent="-514350">
              <a:buFont typeface="+mj-lt"/>
              <a:buAutoNum type="arabicPeriod"/>
            </a:pPr>
            <a:r>
              <a:rPr kumimoji="1" lang="en-US" altLang="ja-JP" sz="2800" dirty="0" smtClean="0"/>
              <a:t>Create</a:t>
            </a:r>
            <a:r>
              <a:rPr kumimoji="1" lang="ja-JP" altLang="en-US" sz="2800" dirty="0" smtClean="0"/>
              <a:t>から「</a:t>
            </a:r>
            <a:r>
              <a:rPr kumimoji="1" lang="en-US" altLang="ja-JP" sz="2800" dirty="0" err="1" smtClean="0"/>
              <a:t>ButtonController</a:t>
            </a:r>
            <a:r>
              <a:rPr kumimoji="1" lang="ja-JP" altLang="en-US" sz="2800" dirty="0" smtClean="0"/>
              <a:t>」というボタンで操作をする</a:t>
            </a:r>
            <a:r>
              <a:rPr kumimoji="1" lang="en-US" altLang="ja-JP" sz="2800" dirty="0" err="1" smtClean="0"/>
              <a:t>GameObject</a:t>
            </a:r>
            <a:r>
              <a:rPr kumimoji="1" lang="ja-JP" altLang="en-US" sz="2800" dirty="0" smtClean="0"/>
              <a:t>を</a:t>
            </a:r>
            <a:r>
              <a:rPr kumimoji="1" lang="en-US" altLang="ja-JP" sz="2800" dirty="0" smtClean="0"/>
              <a:t>hierarchy</a:t>
            </a:r>
            <a:r>
              <a:rPr kumimoji="1" lang="ja-JP" altLang="en-US" sz="2800" dirty="0" smtClean="0"/>
              <a:t>内に作っておきます</a:t>
            </a:r>
            <a:endParaRPr kumimoji="1" lang="en-US" altLang="ja-JP" sz="2800" dirty="0" smtClean="0"/>
          </a:p>
          <a:p>
            <a:pPr marL="514350" indent="-514350">
              <a:buFont typeface="+mj-lt"/>
              <a:buAutoNum type="arabicPeriod"/>
            </a:pPr>
            <a:r>
              <a:rPr kumimoji="1" lang="en-US" altLang="ja-JP" sz="2800" dirty="0" err="1" smtClean="0"/>
              <a:t>ButtonController.cs</a:t>
            </a:r>
            <a:r>
              <a:rPr kumimoji="1" lang="en-US" altLang="ja-JP" sz="2800" dirty="0" smtClean="0"/>
              <a:t>, </a:t>
            </a:r>
            <a:r>
              <a:rPr kumimoji="1" lang="en-US" altLang="ja-JP" sz="2800" dirty="0" err="1" smtClean="0"/>
              <a:t>BaseButtonController.cs</a:t>
            </a:r>
            <a:r>
              <a:rPr kumimoji="1" lang="en-US" altLang="ja-JP" sz="2800" dirty="0" smtClean="0"/>
              <a:t>,</a:t>
            </a:r>
            <a:r>
              <a:rPr kumimoji="1" lang="ja-JP" altLang="en-US" sz="2800" dirty="0" smtClean="0"/>
              <a:t> </a:t>
            </a:r>
            <a:r>
              <a:rPr kumimoji="1" lang="en-US" altLang="ja-JP" sz="2800" dirty="0" err="1" smtClean="0"/>
              <a:t>MyCanvas.cs</a:t>
            </a:r>
            <a:r>
              <a:rPr kumimoji="1" lang="ja-JP" altLang="en-US" sz="2800" dirty="0" smtClean="0"/>
              <a:t>という</a:t>
            </a:r>
            <a:r>
              <a:rPr kumimoji="1" lang="en-US" altLang="ja-JP" sz="2800" dirty="0" smtClean="0"/>
              <a:t>3</a:t>
            </a:r>
            <a:r>
              <a:rPr kumimoji="1" lang="ja-JP" altLang="en-US" sz="2800" dirty="0" err="1" smtClean="0"/>
              <a:t>つの</a:t>
            </a:r>
            <a:r>
              <a:rPr kumimoji="1" lang="ja-JP" altLang="en-US" sz="2800" dirty="0" smtClean="0"/>
              <a:t>スクリプトをプロジェクト内に作成</a:t>
            </a:r>
            <a:endParaRPr kumimoji="1" lang="en-US" altLang="ja-JP" sz="2800" dirty="0" smtClean="0"/>
          </a:p>
          <a:p>
            <a:pPr marL="514350" indent="-514350">
              <a:buFont typeface="+mj-lt"/>
              <a:buAutoNum type="arabicPeriod"/>
            </a:pPr>
            <a:r>
              <a:rPr kumimoji="1" lang="ja-JP" altLang="en-US" sz="2800" dirty="0" smtClean="0"/>
              <a:t>後者</a:t>
            </a:r>
            <a:r>
              <a:rPr kumimoji="1" lang="en-US" altLang="ja-JP" sz="2800" dirty="0" smtClean="0"/>
              <a:t>2</a:t>
            </a:r>
            <a:r>
              <a:rPr kumimoji="1" lang="ja-JP" altLang="en-US" sz="2800" dirty="0" err="1" smtClean="0"/>
              <a:t>つは</a:t>
            </a:r>
            <a:r>
              <a:rPr kumimoji="1" lang="ja-JP" altLang="en-US" sz="2800" dirty="0" smtClean="0"/>
              <a:t>自分のプロジェクトか下記</a:t>
            </a:r>
            <a:r>
              <a:rPr kumimoji="1" lang="en-US" altLang="ja-JP" sz="2800" dirty="0" smtClean="0"/>
              <a:t>URL</a:t>
            </a:r>
            <a:r>
              <a:rPr kumimoji="1" lang="ja-JP" altLang="en-US" sz="2800" dirty="0" smtClean="0"/>
              <a:t>の物をコピペで</a:t>
            </a:r>
            <a:r>
              <a:rPr kumimoji="1" lang="en-US" altLang="ja-JP" sz="2800" dirty="0" smtClean="0"/>
              <a:t>OK</a:t>
            </a:r>
          </a:p>
        </p:txBody>
      </p:sp>
      <p:sp>
        <p:nvSpPr>
          <p:cNvPr id="10" name="正方形/長方形 9"/>
          <p:cNvSpPr/>
          <p:nvPr/>
        </p:nvSpPr>
        <p:spPr>
          <a:xfrm>
            <a:off x="2633955" y="5357832"/>
            <a:ext cx="3770889" cy="523220"/>
          </a:xfrm>
          <a:prstGeom prst="rect">
            <a:avLst/>
          </a:prstGeom>
        </p:spPr>
        <p:txBody>
          <a:bodyPr wrap="square">
            <a:spAutoFit/>
          </a:bodyPr>
          <a:lstStyle/>
          <a:p>
            <a:r>
              <a:rPr lang="en-US" altLang="ja-JP" dirty="0">
                <a:hlinkClick r:id="rId2"/>
              </a:rPr>
              <a:t>http://</a:t>
            </a:r>
            <a:r>
              <a:rPr lang="en-US" altLang="ja-JP" dirty="0" smtClean="0">
                <a:hlinkClick r:id="rId2"/>
              </a:rPr>
              <a:t>fantastic-works.com/archives/148</a:t>
            </a:r>
            <a:endParaRPr lang="en-US" altLang="ja-JP" dirty="0" smtClean="0"/>
          </a:p>
          <a:p>
            <a:endParaRPr lang="en-US" altLang="ja-JP" dirty="0" smtClean="0"/>
          </a:p>
        </p:txBody>
      </p:sp>
    </p:spTree>
    <p:extLst>
      <p:ext uri="{BB962C8B-B14F-4D97-AF65-F5344CB8AC3E}">
        <p14:creationId xmlns:p14="http://schemas.microsoft.com/office/powerpoint/2010/main" val="41933766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457200" y="1032708"/>
            <a:ext cx="8229600" cy="5311385"/>
          </a:xfrm>
        </p:spPr>
        <p:txBody>
          <a:bodyPr/>
          <a:lstStyle/>
          <a:p>
            <a:r>
              <a:rPr kumimoji="1" lang="ja-JP" altLang="en-US" dirty="0" smtClean="0"/>
              <a:t>複数ボタンがあると一つ一つボタンにスクリプトを割り当てるのは非効率的</a:t>
            </a:r>
            <a:endParaRPr kumimoji="1" lang="en-US" altLang="ja-JP" dirty="0" smtClean="0"/>
          </a:p>
          <a:p>
            <a:pPr lvl="1"/>
            <a:r>
              <a:rPr kumimoji="1" lang="ja-JP" altLang="en-US" dirty="0" smtClean="0"/>
              <a:t>一括管理しよう</a:t>
            </a:r>
            <a:endParaRPr kumimoji="1" lang="ja-JP" altLang="en-US" dirty="0"/>
          </a:p>
        </p:txBody>
      </p:sp>
      <p:sp>
        <p:nvSpPr>
          <p:cNvPr id="4" name="タイトル 3"/>
          <p:cNvSpPr>
            <a:spLocks noGrp="1"/>
          </p:cNvSpPr>
          <p:nvPr>
            <p:ph type="title"/>
          </p:nvPr>
        </p:nvSpPr>
        <p:spPr/>
        <p:txBody>
          <a:bodyPr/>
          <a:lstStyle/>
          <a:p>
            <a:r>
              <a:rPr kumimoji="1" lang="ja-JP" altLang="en-US" dirty="0"/>
              <a:t>何</a:t>
            </a:r>
            <a:r>
              <a:rPr kumimoji="1" lang="ja-JP" altLang="en-US" dirty="0" smtClean="0"/>
              <a:t>で</a:t>
            </a:r>
            <a:r>
              <a:rPr kumimoji="1" lang="en-US" altLang="ja-JP" dirty="0" smtClean="0"/>
              <a:t>3</a:t>
            </a:r>
            <a:r>
              <a:rPr kumimoji="1" lang="ja-JP" altLang="en-US" dirty="0" err="1" smtClean="0"/>
              <a:t>つも</a:t>
            </a:r>
            <a:r>
              <a:rPr kumimoji="1" lang="ja-JP" altLang="en-US" dirty="0" smtClean="0"/>
              <a:t>スクリプトが？</a:t>
            </a:r>
            <a:endParaRPr kumimoji="1" lang="ja-JP" altLang="en-US" dirty="0"/>
          </a:p>
        </p:txBody>
      </p:sp>
      <p:sp>
        <p:nvSpPr>
          <p:cNvPr id="5" name="下矢印 4"/>
          <p:cNvSpPr/>
          <p:nvPr/>
        </p:nvSpPr>
        <p:spPr>
          <a:xfrm>
            <a:off x="4126938" y="2540899"/>
            <a:ext cx="720191" cy="14161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424831" y="4143122"/>
            <a:ext cx="8124403" cy="923330"/>
          </a:xfrm>
          <a:prstGeom prst="rect">
            <a:avLst/>
          </a:prstGeom>
          <a:noFill/>
        </p:spPr>
        <p:txBody>
          <a:bodyPr wrap="square" rtlCol="0">
            <a:spAutoFit/>
          </a:bodyPr>
          <a:lstStyle/>
          <a:p>
            <a:r>
              <a:rPr kumimoji="1" lang="ja-JP" altLang="en-US" sz="2000" dirty="0" smtClean="0"/>
              <a:t>親クラス「</a:t>
            </a:r>
            <a:r>
              <a:rPr kumimoji="1" lang="en-US" altLang="ja-JP" sz="2000" dirty="0" err="1" smtClean="0"/>
              <a:t>BaseButtonController</a:t>
            </a:r>
            <a:r>
              <a:rPr kumimoji="1" lang="ja-JP" altLang="en-US" sz="2000" dirty="0" smtClean="0"/>
              <a:t>」から子クラス「</a:t>
            </a:r>
            <a:r>
              <a:rPr kumimoji="1" lang="en-US" altLang="ja-JP" sz="2000" dirty="0" err="1" smtClean="0"/>
              <a:t>ButtonController</a:t>
            </a:r>
            <a:r>
              <a:rPr kumimoji="1" lang="ja-JP" altLang="en-US" sz="2000" dirty="0" smtClean="0"/>
              <a:t>」への継承でボタンのクリックを共通化</a:t>
            </a:r>
            <a:endParaRPr kumimoji="1" lang="en-US" altLang="ja-JP" sz="2000" dirty="0" smtClean="0"/>
          </a:p>
          <a:p>
            <a:endParaRPr kumimoji="1" lang="ja-JP" altLang="en-US" dirty="0"/>
          </a:p>
        </p:txBody>
      </p:sp>
      <p:sp>
        <p:nvSpPr>
          <p:cNvPr id="7" name="テキスト ボックス 6"/>
          <p:cNvSpPr txBox="1"/>
          <p:nvPr/>
        </p:nvSpPr>
        <p:spPr>
          <a:xfrm>
            <a:off x="1816660" y="5465196"/>
            <a:ext cx="5340743" cy="400110"/>
          </a:xfrm>
          <a:prstGeom prst="rect">
            <a:avLst/>
          </a:prstGeom>
          <a:noFill/>
        </p:spPr>
        <p:txBody>
          <a:bodyPr wrap="square" rtlCol="0">
            <a:spAutoFit/>
          </a:bodyPr>
          <a:lstStyle/>
          <a:p>
            <a:r>
              <a:rPr kumimoji="1" lang="ja-JP" altLang="en-US" sz="2000" dirty="0" smtClean="0"/>
              <a:t>詳しい話は前頁の</a:t>
            </a:r>
            <a:r>
              <a:rPr kumimoji="1" lang="en-US" altLang="ja-JP" sz="2000" dirty="0" smtClean="0"/>
              <a:t>URL</a:t>
            </a:r>
            <a:r>
              <a:rPr kumimoji="1" lang="ja-JP" altLang="en-US" sz="2000" dirty="0" smtClean="0"/>
              <a:t>が分かりやすいです</a:t>
            </a:r>
            <a:endParaRPr kumimoji="1" lang="ja-JP" altLang="en-US" sz="2000" dirty="0"/>
          </a:p>
        </p:txBody>
      </p:sp>
    </p:spTree>
    <p:extLst>
      <p:ext uri="{BB962C8B-B14F-4D97-AF65-F5344CB8AC3E}">
        <p14:creationId xmlns:p14="http://schemas.microsoft.com/office/powerpoint/2010/main" val="2436714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21648" t="29495" r="33750" b="38889"/>
          <a:stretch/>
        </p:blipFill>
        <p:spPr>
          <a:xfrm>
            <a:off x="1871554" y="2496542"/>
            <a:ext cx="5825893" cy="2322936"/>
          </a:xfrm>
          <a:prstGeom prst="rect">
            <a:avLst/>
          </a:prstGeom>
        </p:spPr>
      </p:pic>
      <p:sp>
        <p:nvSpPr>
          <p:cNvPr id="3" name="テキスト プレースホルダー 2"/>
          <p:cNvSpPr>
            <a:spLocks noGrp="1"/>
          </p:cNvSpPr>
          <p:nvPr>
            <p:ph type="body" idx="2"/>
          </p:nvPr>
        </p:nvSpPr>
        <p:spPr>
          <a:xfrm>
            <a:off x="457200" y="1032709"/>
            <a:ext cx="8229600" cy="1628046"/>
          </a:xfrm>
        </p:spPr>
        <p:txBody>
          <a:bodyPr/>
          <a:lstStyle/>
          <a:p>
            <a:r>
              <a:rPr kumimoji="1" lang="ja-JP" altLang="en-US" dirty="0" smtClean="0"/>
              <a:t>非表示→表示ができな</a:t>
            </a:r>
            <a:r>
              <a:rPr kumimoji="1" lang="ja-JP" altLang="en-US" dirty="0"/>
              <a:t>く</a:t>
            </a:r>
            <a:r>
              <a:rPr kumimoji="1" lang="ja-JP" altLang="en-US" dirty="0" smtClean="0"/>
              <a:t>なるので</a:t>
            </a:r>
            <a:r>
              <a:rPr kumimoji="1" lang="en-US" altLang="ja-JP" dirty="0" err="1" smtClean="0"/>
              <a:t>MyCanvas.cs</a:t>
            </a:r>
            <a:r>
              <a:rPr kumimoji="1" lang="ja-JP" altLang="en-US" dirty="0" smtClean="0"/>
              <a:t>から</a:t>
            </a:r>
            <a:r>
              <a:rPr kumimoji="1" lang="en-US" altLang="ja-JP" dirty="0" smtClean="0"/>
              <a:t>Canvas</a:t>
            </a:r>
            <a:r>
              <a:rPr kumimoji="1" lang="ja-JP" altLang="en-US" dirty="0" smtClean="0"/>
              <a:t>の子要素から一致するオブジェクト名を探し出し、表示非表示の設定を行う</a:t>
            </a:r>
            <a:r>
              <a:rPr kumimoji="1" lang="en-US" altLang="ja-JP" dirty="0" smtClean="0"/>
              <a:t>.</a:t>
            </a:r>
          </a:p>
          <a:p>
            <a:endParaRPr kumimoji="1" lang="ja-JP" altLang="en-US" dirty="0"/>
          </a:p>
        </p:txBody>
      </p:sp>
      <p:sp>
        <p:nvSpPr>
          <p:cNvPr id="4" name="タイトル 3"/>
          <p:cNvSpPr>
            <a:spLocks noGrp="1"/>
          </p:cNvSpPr>
          <p:nvPr>
            <p:ph type="title"/>
          </p:nvPr>
        </p:nvSpPr>
        <p:spPr/>
        <p:txBody>
          <a:bodyPr/>
          <a:lstStyle/>
          <a:p>
            <a:r>
              <a:rPr kumimoji="1" lang="ja-JP" altLang="en-US" dirty="0"/>
              <a:t>何</a:t>
            </a:r>
            <a:r>
              <a:rPr kumimoji="1" lang="ja-JP" altLang="en-US" dirty="0" smtClean="0"/>
              <a:t>で</a:t>
            </a:r>
            <a:r>
              <a:rPr kumimoji="1" lang="en-US" altLang="ja-JP" dirty="0" smtClean="0"/>
              <a:t>3</a:t>
            </a:r>
            <a:r>
              <a:rPr kumimoji="1" lang="ja-JP" altLang="en-US" dirty="0" err="1" smtClean="0"/>
              <a:t>つも</a:t>
            </a:r>
            <a:r>
              <a:rPr kumimoji="1" lang="ja-JP" altLang="en-US" dirty="0" smtClean="0"/>
              <a:t>スクリプトが？</a:t>
            </a:r>
            <a:endParaRPr kumimoji="1" lang="ja-JP" altLang="en-US" dirty="0"/>
          </a:p>
        </p:txBody>
      </p:sp>
      <p:sp>
        <p:nvSpPr>
          <p:cNvPr id="8" name="正方形/長方形 7"/>
          <p:cNvSpPr/>
          <p:nvPr/>
        </p:nvSpPr>
        <p:spPr>
          <a:xfrm>
            <a:off x="2286000" y="5273508"/>
            <a:ext cx="4572000" cy="1231106"/>
          </a:xfrm>
          <a:prstGeom prst="rect">
            <a:avLst/>
          </a:prstGeom>
        </p:spPr>
        <p:txBody>
          <a:bodyPr>
            <a:spAutoFit/>
          </a:bodyPr>
          <a:lstStyle/>
          <a:p>
            <a:r>
              <a:rPr lang="en-US" altLang="ja-JP" dirty="0">
                <a:hlinkClick r:id="rId3"/>
              </a:rPr>
              <a:t>https://</a:t>
            </a:r>
            <a:r>
              <a:rPr lang="en-US" altLang="ja-JP" dirty="0" smtClean="0">
                <a:hlinkClick r:id="rId3"/>
              </a:rPr>
              <a:t>qiita.com/2dgames_jp/items/b3d7d204895d67742d0c</a:t>
            </a:r>
            <a:endParaRPr lang="en-US" altLang="ja-JP" dirty="0" smtClean="0"/>
          </a:p>
          <a:p>
            <a:endParaRPr lang="en-US" altLang="ja-JP" dirty="0" smtClean="0"/>
          </a:p>
          <a:p>
            <a:r>
              <a:rPr lang="ja-JP" altLang="en-US" sz="1800" dirty="0" smtClean="0"/>
              <a:t>上記</a:t>
            </a:r>
            <a:r>
              <a:rPr lang="en-US" altLang="ja-JP" sz="1800" dirty="0" smtClean="0"/>
              <a:t>URL</a:t>
            </a:r>
            <a:r>
              <a:rPr lang="ja-JP" altLang="en-US" sz="1800" dirty="0"/>
              <a:t>を</a:t>
            </a:r>
            <a:r>
              <a:rPr lang="ja-JP" altLang="en-US" sz="1800" dirty="0" smtClean="0"/>
              <a:t>参考に設定するといい</a:t>
            </a:r>
            <a:endParaRPr lang="en-US" altLang="ja-JP" sz="1800" dirty="0" smtClean="0"/>
          </a:p>
          <a:p>
            <a:endParaRPr lang="ja-JP" altLang="en-US" dirty="0"/>
          </a:p>
        </p:txBody>
      </p:sp>
      <p:sp>
        <p:nvSpPr>
          <p:cNvPr id="9" name="テキスト ボックス 8"/>
          <p:cNvSpPr txBox="1"/>
          <p:nvPr/>
        </p:nvSpPr>
        <p:spPr>
          <a:xfrm>
            <a:off x="2915586" y="4871803"/>
            <a:ext cx="3844977" cy="307777"/>
          </a:xfrm>
          <a:prstGeom prst="rect">
            <a:avLst/>
          </a:prstGeom>
          <a:noFill/>
        </p:spPr>
        <p:txBody>
          <a:bodyPr wrap="square" rtlCol="0">
            <a:spAutoFit/>
          </a:bodyPr>
          <a:lstStyle/>
          <a:p>
            <a:r>
              <a:rPr kumimoji="1" lang="ja-JP" altLang="en-US" dirty="0" smtClean="0"/>
              <a:t>↑ボタンクリックでそのボタンを消すコード</a:t>
            </a:r>
            <a:endParaRPr kumimoji="1" lang="ja-JP" altLang="en-US" dirty="0"/>
          </a:p>
        </p:txBody>
      </p:sp>
    </p:spTree>
    <p:extLst>
      <p:ext uri="{BB962C8B-B14F-4D97-AF65-F5344CB8AC3E}">
        <p14:creationId xmlns:p14="http://schemas.microsoft.com/office/powerpoint/2010/main" val="369277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実家は旅館</a:t>
            </a:r>
            <a:endParaRPr kumimoji="1" lang="en-US" altLang="ja-JP" dirty="0" smtClean="0"/>
          </a:p>
          <a:p>
            <a:pPr lvl="1"/>
            <a:r>
              <a:rPr kumimoji="1" lang="en-US" altLang="ja-JP" dirty="0">
                <a:hlinkClick r:id="rId2"/>
              </a:rPr>
              <a:t>http://kihe.jp</a:t>
            </a:r>
            <a:r>
              <a:rPr kumimoji="1" lang="en-US" altLang="ja-JP" dirty="0" smtClean="0">
                <a:hlinkClick r:id="rId2"/>
              </a:rPr>
              <a:t>/</a:t>
            </a:r>
            <a:endParaRPr kumimoji="1" lang="en-US" altLang="ja-JP" dirty="0" smtClean="0"/>
          </a:p>
          <a:p>
            <a:pPr lvl="1"/>
            <a:endParaRPr kumimoji="1" lang="en-US" altLang="ja-JP" dirty="0" smtClean="0"/>
          </a:p>
          <a:p>
            <a:r>
              <a:rPr kumimoji="1" lang="en-US" altLang="ja-JP" dirty="0" smtClean="0"/>
              <a:t>E2F</a:t>
            </a:r>
            <a:r>
              <a:rPr kumimoji="1" lang="ja-JP" altLang="en-US" dirty="0" smtClean="0"/>
              <a:t>は友達の紹介で第</a:t>
            </a:r>
            <a:r>
              <a:rPr kumimoji="1" lang="en-US" altLang="ja-JP" dirty="0" smtClean="0"/>
              <a:t>3</a:t>
            </a:r>
            <a:r>
              <a:rPr kumimoji="1" lang="ja-JP" altLang="en-US" dirty="0" smtClean="0"/>
              <a:t>回くらいから参加</a:t>
            </a:r>
            <a:endParaRPr kumimoji="1" lang="en-US" altLang="ja-JP" dirty="0" smtClean="0"/>
          </a:p>
          <a:p>
            <a:pPr lvl="1"/>
            <a:r>
              <a:rPr kumimoji="1" lang="ja-JP" altLang="en-US" dirty="0" smtClean="0"/>
              <a:t>今回まさかの</a:t>
            </a:r>
            <a:r>
              <a:rPr kumimoji="1" lang="en-US" altLang="ja-JP" dirty="0" smtClean="0"/>
              <a:t>LT</a:t>
            </a:r>
            <a:r>
              <a:rPr kumimoji="1" lang="ja-JP" altLang="en-US" dirty="0" smtClean="0"/>
              <a:t>枠</a:t>
            </a:r>
            <a:endParaRPr kumimoji="1" lang="en-US" altLang="ja-JP" dirty="0" smtClean="0"/>
          </a:p>
          <a:p>
            <a:pPr lvl="1"/>
            <a:endParaRPr kumimoji="1" lang="en-US" altLang="ja-JP" dirty="0"/>
          </a:p>
          <a:p>
            <a:r>
              <a:rPr kumimoji="1" lang="en-US" altLang="ja-JP" dirty="0" smtClean="0"/>
              <a:t>Twitter(@mizupon1569)</a:t>
            </a:r>
          </a:p>
          <a:p>
            <a:r>
              <a:rPr kumimoji="1" lang="en-US" altLang="ja-JP" dirty="0" smtClean="0"/>
              <a:t>Facebook(</a:t>
            </a:r>
            <a:r>
              <a:rPr kumimoji="1" lang="ja-JP" altLang="en-US" dirty="0" smtClean="0"/>
              <a:t>中川瑞喜</a:t>
            </a:r>
            <a:r>
              <a:rPr kumimoji="1" lang="en-US" altLang="ja-JP" dirty="0" smtClean="0"/>
              <a:t>)</a:t>
            </a:r>
            <a:endParaRPr kumimoji="1" lang="ja-JP" altLang="en-US" dirty="0"/>
          </a:p>
        </p:txBody>
      </p:sp>
      <p:sp>
        <p:nvSpPr>
          <p:cNvPr id="4" name="タイトル 3"/>
          <p:cNvSpPr>
            <a:spLocks noGrp="1"/>
          </p:cNvSpPr>
          <p:nvPr>
            <p:ph type="title"/>
          </p:nvPr>
        </p:nvSpPr>
        <p:spPr/>
        <p:txBody>
          <a:bodyPr/>
          <a:lstStyle/>
          <a:p>
            <a:r>
              <a:rPr kumimoji="1" lang="ja-JP" altLang="en-US" dirty="0" smtClean="0"/>
              <a:t>自己紹介</a:t>
            </a:r>
            <a:endParaRPr kumimoji="1" lang="ja-JP" altLang="en-US" dirty="0"/>
          </a:p>
        </p:txBody>
      </p:sp>
    </p:spTree>
    <p:extLst>
      <p:ext uri="{BB962C8B-B14F-4D97-AF65-F5344CB8AC3E}">
        <p14:creationId xmlns:p14="http://schemas.microsoft.com/office/powerpoint/2010/main" val="464430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3988" t="17942" r="37139" b="8443"/>
          <a:stretch/>
        </p:blipFill>
        <p:spPr>
          <a:xfrm>
            <a:off x="457200" y="1047750"/>
            <a:ext cx="4334660" cy="4495800"/>
          </a:xfrm>
          <a:prstGeom prst="rect">
            <a:avLst/>
          </a:prstGeom>
        </p:spPr>
      </p:pic>
      <p:sp>
        <p:nvSpPr>
          <p:cNvPr id="4" name="タイトル 3"/>
          <p:cNvSpPr>
            <a:spLocks noGrp="1"/>
          </p:cNvSpPr>
          <p:nvPr>
            <p:ph type="title"/>
          </p:nvPr>
        </p:nvSpPr>
        <p:spPr/>
        <p:txBody>
          <a:bodyPr/>
          <a:lstStyle/>
          <a:p>
            <a:r>
              <a:rPr kumimoji="1" lang="en-US" altLang="ja-JP" dirty="0" err="1" smtClean="0"/>
              <a:t>ButtonController.cs</a:t>
            </a:r>
            <a:r>
              <a:rPr kumimoji="1" lang="ja-JP" altLang="en-US" dirty="0" smtClean="0"/>
              <a:t>について</a:t>
            </a:r>
            <a:endParaRPr kumimoji="1" lang="ja-JP" altLang="en-US" dirty="0"/>
          </a:p>
        </p:txBody>
      </p:sp>
      <p:sp>
        <p:nvSpPr>
          <p:cNvPr id="6" name="右中かっこ 5"/>
          <p:cNvSpPr/>
          <p:nvPr/>
        </p:nvSpPr>
        <p:spPr>
          <a:xfrm>
            <a:off x="2962275" y="1381125"/>
            <a:ext cx="209550" cy="15716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3352801" y="2019301"/>
            <a:ext cx="1714500" cy="304800"/>
          </a:xfrm>
          <a:prstGeom prst="rect">
            <a:avLst/>
          </a:prstGeom>
          <a:noFill/>
        </p:spPr>
        <p:txBody>
          <a:bodyPr wrap="square" rtlCol="0">
            <a:spAutoFit/>
          </a:bodyPr>
          <a:lstStyle/>
          <a:p>
            <a:r>
              <a:rPr kumimoji="1" lang="ja-JP" altLang="en-US" dirty="0" smtClean="0"/>
              <a:t>使うカメラの宣言</a:t>
            </a:r>
            <a:endParaRPr kumimoji="1" lang="ja-JP" altLang="en-US" dirty="0"/>
          </a:p>
        </p:txBody>
      </p:sp>
      <p:pic>
        <p:nvPicPr>
          <p:cNvPr id="8" name="図 7"/>
          <p:cNvPicPr>
            <a:picLocks noChangeAspect="1"/>
          </p:cNvPicPr>
          <p:nvPr/>
        </p:nvPicPr>
        <p:blipFill>
          <a:blip r:embed="rId3"/>
          <a:stretch>
            <a:fillRect/>
          </a:stretch>
        </p:blipFill>
        <p:spPr>
          <a:xfrm>
            <a:off x="3193854" y="3695700"/>
            <a:ext cx="168473" cy="1246700"/>
          </a:xfrm>
          <a:prstGeom prst="rect">
            <a:avLst/>
          </a:prstGeom>
        </p:spPr>
      </p:pic>
      <p:sp>
        <p:nvSpPr>
          <p:cNvPr id="10" name="テキスト ボックス 9"/>
          <p:cNvSpPr txBox="1"/>
          <p:nvPr/>
        </p:nvSpPr>
        <p:spPr>
          <a:xfrm>
            <a:off x="3495675" y="4171950"/>
            <a:ext cx="2419350" cy="307777"/>
          </a:xfrm>
          <a:prstGeom prst="rect">
            <a:avLst/>
          </a:prstGeom>
          <a:noFill/>
        </p:spPr>
        <p:txBody>
          <a:bodyPr wrap="square" rtlCol="0">
            <a:spAutoFit/>
          </a:bodyPr>
          <a:lstStyle/>
          <a:p>
            <a:r>
              <a:rPr kumimoji="1" lang="ja-JP" altLang="en-US" dirty="0" smtClean="0"/>
              <a:t>最初使わないカメラはオフ</a:t>
            </a:r>
            <a:endParaRPr kumimoji="1" lang="ja-JP" altLang="en-US" dirty="0"/>
          </a:p>
        </p:txBody>
      </p:sp>
      <p:sp>
        <p:nvSpPr>
          <p:cNvPr id="11" name="テキスト ボックス 10"/>
          <p:cNvSpPr txBox="1"/>
          <p:nvPr/>
        </p:nvSpPr>
        <p:spPr>
          <a:xfrm>
            <a:off x="3495675" y="4945136"/>
            <a:ext cx="4462463" cy="307777"/>
          </a:xfrm>
          <a:prstGeom prst="rect">
            <a:avLst/>
          </a:prstGeom>
          <a:noFill/>
        </p:spPr>
        <p:txBody>
          <a:bodyPr wrap="square" rtlCol="0">
            <a:spAutoFit/>
          </a:bodyPr>
          <a:lstStyle/>
          <a:p>
            <a:r>
              <a:rPr kumimoji="1" lang="en-US" altLang="ja-JP" dirty="0"/>
              <a:t>p</a:t>
            </a:r>
            <a:r>
              <a:rPr kumimoji="1" lang="en-US" altLang="ja-JP" dirty="0" smtClean="0"/>
              <a:t>osition</a:t>
            </a:r>
            <a:r>
              <a:rPr kumimoji="1" lang="ja-JP" altLang="en-US" dirty="0" smtClean="0"/>
              <a:t>という変数に視点を入れてあげま</a:t>
            </a:r>
            <a:r>
              <a:rPr kumimoji="1" lang="ja-JP" altLang="en-US" dirty="0"/>
              <a:t>す</a:t>
            </a:r>
          </a:p>
        </p:txBody>
      </p:sp>
      <p:sp>
        <p:nvSpPr>
          <p:cNvPr id="12" name="テキスト ボックス 11"/>
          <p:cNvSpPr txBox="1"/>
          <p:nvPr/>
        </p:nvSpPr>
        <p:spPr>
          <a:xfrm>
            <a:off x="6394250" y="3645950"/>
            <a:ext cx="2095910" cy="400110"/>
          </a:xfrm>
          <a:prstGeom prst="rect">
            <a:avLst/>
          </a:prstGeom>
          <a:noFill/>
        </p:spPr>
        <p:txBody>
          <a:bodyPr wrap="square" rtlCol="0">
            <a:spAutoFit/>
          </a:bodyPr>
          <a:lstStyle/>
          <a:p>
            <a:r>
              <a:rPr kumimoji="1" lang="en-US" altLang="ja-JP" sz="2000" dirty="0" smtClean="0"/>
              <a:t>Position : main</a:t>
            </a:r>
          </a:p>
        </p:txBody>
      </p:sp>
      <p:pic>
        <p:nvPicPr>
          <p:cNvPr id="13" name="図 12"/>
          <p:cNvPicPr>
            <a:picLocks noChangeAspect="1"/>
          </p:cNvPicPr>
          <p:nvPr/>
        </p:nvPicPr>
        <p:blipFill>
          <a:blip r:embed="rId4"/>
          <a:stretch>
            <a:fillRect/>
          </a:stretch>
        </p:blipFill>
        <p:spPr>
          <a:xfrm>
            <a:off x="5915025" y="1803956"/>
            <a:ext cx="3054361" cy="1780186"/>
          </a:xfrm>
          <a:prstGeom prst="rect">
            <a:avLst/>
          </a:prstGeom>
        </p:spPr>
      </p:pic>
    </p:spTree>
    <p:extLst>
      <p:ext uri="{BB962C8B-B14F-4D97-AF65-F5344CB8AC3E}">
        <p14:creationId xmlns:p14="http://schemas.microsoft.com/office/powerpoint/2010/main" val="2467356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Update</a:t>
            </a:r>
            <a:r>
              <a:rPr kumimoji="1" lang="ja-JP" altLang="en-US" dirty="0" smtClean="0"/>
              <a:t>関数内の処理</a:t>
            </a:r>
            <a:endParaRPr kumimoji="1" lang="ja-JP" altLang="en-US" dirty="0"/>
          </a:p>
        </p:txBody>
      </p:sp>
      <p:sp>
        <p:nvSpPr>
          <p:cNvPr id="6" name="右中かっこ 5"/>
          <p:cNvSpPr/>
          <p:nvPr/>
        </p:nvSpPr>
        <p:spPr>
          <a:xfrm>
            <a:off x="4088713" y="1777285"/>
            <a:ext cx="251467" cy="97879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テキスト ボックス 9"/>
          <p:cNvSpPr txBox="1"/>
          <p:nvPr/>
        </p:nvSpPr>
        <p:spPr>
          <a:xfrm>
            <a:off x="4568459" y="2038058"/>
            <a:ext cx="3342356" cy="523220"/>
          </a:xfrm>
          <a:prstGeom prst="rect">
            <a:avLst/>
          </a:prstGeom>
          <a:noFill/>
        </p:spPr>
        <p:txBody>
          <a:bodyPr wrap="square" rtlCol="0">
            <a:spAutoFit/>
          </a:bodyPr>
          <a:lstStyle/>
          <a:p>
            <a:r>
              <a:rPr kumimoji="1" lang="en-US" altLang="ja-JP" dirty="0"/>
              <a:t>p</a:t>
            </a:r>
            <a:r>
              <a:rPr kumimoji="1" lang="en-US" altLang="ja-JP" dirty="0" smtClean="0"/>
              <a:t>osition</a:t>
            </a:r>
            <a:r>
              <a:rPr kumimoji="1" lang="ja-JP" altLang="en-US" dirty="0" smtClean="0"/>
              <a:t>に応じてカメラをオンオフ</a:t>
            </a:r>
            <a:endParaRPr kumimoji="1" lang="en-US" altLang="ja-JP" dirty="0" smtClean="0"/>
          </a:p>
          <a:p>
            <a:r>
              <a:rPr kumimoji="1" lang="en-US" altLang="ja-JP" dirty="0" smtClean="0"/>
              <a:t>(</a:t>
            </a:r>
            <a:r>
              <a:rPr kumimoji="1" lang="ja-JP" altLang="en-US" dirty="0" smtClean="0"/>
              <a:t>これは</a:t>
            </a:r>
            <a:r>
              <a:rPr kumimoji="1" lang="en-US" altLang="ja-JP" dirty="0" smtClean="0"/>
              <a:t>main</a:t>
            </a:r>
            <a:r>
              <a:rPr kumimoji="1" lang="ja-JP" altLang="en-US" dirty="0" smtClean="0"/>
              <a:t>のとき</a:t>
            </a:r>
            <a:r>
              <a:rPr kumimoji="1" lang="en-US" altLang="ja-JP" dirty="0" smtClean="0"/>
              <a:t>)</a:t>
            </a:r>
            <a:endParaRPr kumimoji="1" lang="ja-JP" altLang="en-US" dirty="0"/>
          </a:p>
        </p:txBody>
      </p:sp>
      <p:pic>
        <p:nvPicPr>
          <p:cNvPr id="13" name="図 12"/>
          <p:cNvPicPr>
            <a:picLocks noChangeAspect="1"/>
          </p:cNvPicPr>
          <p:nvPr/>
        </p:nvPicPr>
        <p:blipFill rotWithShape="1">
          <a:blip r:embed="rId2"/>
          <a:srcRect l="19483" t="14233" r="43986" b="7940"/>
          <a:stretch/>
        </p:blipFill>
        <p:spPr>
          <a:xfrm>
            <a:off x="245722" y="975360"/>
            <a:ext cx="3842991" cy="5267459"/>
          </a:xfrm>
          <a:prstGeom prst="rect">
            <a:avLst/>
          </a:prstGeom>
        </p:spPr>
      </p:pic>
    </p:spTree>
    <p:extLst>
      <p:ext uri="{BB962C8B-B14F-4D97-AF65-F5344CB8AC3E}">
        <p14:creationId xmlns:p14="http://schemas.microsoft.com/office/powerpoint/2010/main" val="412658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err="1" smtClean="0"/>
              <a:t>Onclick</a:t>
            </a:r>
            <a:r>
              <a:rPr kumimoji="1" lang="en-US" altLang="ja-JP" dirty="0" smtClean="0"/>
              <a:t>()</a:t>
            </a:r>
            <a:r>
              <a:rPr kumimoji="1" lang="ja-JP" altLang="en-US" dirty="0" smtClean="0"/>
              <a:t>関数内の処理</a:t>
            </a:r>
            <a:endParaRPr kumimoji="1" lang="ja-JP" altLang="en-US" dirty="0"/>
          </a:p>
        </p:txBody>
      </p:sp>
      <p:pic>
        <p:nvPicPr>
          <p:cNvPr id="5" name="図 4"/>
          <p:cNvPicPr>
            <a:picLocks noChangeAspect="1"/>
          </p:cNvPicPr>
          <p:nvPr/>
        </p:nvPicPr>
        <p:blipFill rotWithShape="1">
          <a:blip r:embed="rId2"/>
          <a:srcRect l="19217" t="15520" r="50193" b="8986"/>
          <a:stretch/>
        </p:blipFill>
        <p:spPr>
          <a:xfrm>
            <a:off x="2828925" y="1076960"/>
            <a:ext cx="3486149" cy="5172647"/>
          </a:xfrm>
          <a:prstGeom prst="rect">
            <a:avLst/>
          </a:prstGeom>
        </p:spPr>
      </p:pic>
    </p:spTree>
    <p:extLst>
      <p:ext uri="{BB962C8B-B14F-4D97-AF65-F5344CB8AC3E}">
        <p14:creationId xmlns:p14="http://schemas.microsoft.com/office/powerpoint/2010/main" val="32658850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err="1" smtClean="0"/>
              <a:t>ButtonClick</a:t>
            </a:r>
            <a:r>
              <a:rPr kumimoji="1" lang="ja-JP" altLang="en-US" dirty="0" smtClean="0"/>
              <a:t>関数について</a:t>
            </a:r>
            <a:endParaRPr kumimoji="1" lang="ja-JP" altLang="en-US" dirty="0"/>
          </a:p>
        </p:txBody>
      </p:sp>
      <p:sp>
        <p:nvSpPr>
          <p:cNvPr id="6" name="右中かっこ 5"/>
          <p:cNvSpPr/>
          <p:nvPr/>
        </p:nvSpPr>
        <p:spPr>
          <a:xfrm>
            <a:off x="5093005" y="2719720"/>
            <a:ext cx="209550" cy="15716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5302555" y="2069863"/>
            <a:ext cx="3001066" cy="307777"/>
          </a:xfrm>
          <a:prstGeom prst="rect">
            <a:avLst/>
          </a:prstGeom>
          <a:noFill/>
        </p:spPr>
        <p:txBody>
          <a:bodyPr wrap="square" rtlCol="0">
            <a:spAutoFit/>
          </a:bodyPr>
          <a:lstStyle/>
          <a:p>
            <a:r>
              <a:rPr kumimoji="1" lang="en-US" altLang="ja-JP" dirty="0"/>
              <a:t>p</a:t>
            </a:r>
            <a:r>
              <a:rPr kumimoji="1" lang="en-US" altLang="ja-JP" dirty="0" smtClean="0"/>
              <a:t>osition</a:t>
            </a:r>
            <a:r>
              <a:rPr kumimoji="1" lang="ja-JP" altLang="en-US" dirty="0" smtClean="0"/>
              <a:t>ごとに動作を分岐</a:t>
            </a:r>
            <a:endParaRPr kumimoji="1" lang="ja-JP" altLang="en-US" dirty="0"/>
          </a:p>
        </p:txBody>
      </p:sp>
      <p:sp>
        <p:nvSpPr>
          <p:cNvPr id="10" name="テキスト ボックス 9"/>
          <p:cNvSpPr txBox="1"/>
          <p:nvPr/>
        </p:nvSpPr>
        <p:spPr>
          <a:xfrm>
            <a:off x="5344445" y="3210533"/>
            <a:ext cx="3342356" cy="523220"/>
          </a:xfrm>
          <a:prstGeom prst="rect">
            <a:avLst/>
          </a:prstGeom>
          <a:noFill/>
        </p:spPr>
        <p:txBody>
          <a:bodyPr wrap="square" rtlCol="0">
            <a:spAutoFit/>
          </a:bodyPr>
          <a:lstStyle/>
          <a:p>
            <a:r>
              <a:rPr kumimoji="1" lang="ja-JP" altLang="en-US" dirty="0" smtClean="0"/>
              <a:t>使用可否に応じてボタンをオンオフ</a:t>
            </a:r>
            <a:endParaRPr kumimoji="1" lang="en-US" altLang="ja-JP" dirty="0" smtClean="0"/>
          </a:p>
          <a:p>
            <a:r>
              <a:rPr kumimoji="1" lang="ja-JP" altLang="en-US" dirty="0" smtClean="0"/>
              <a:t>今回は</a:t>
            </a:r>
            <a:r>
              <a:rPr kumimoji="1" lang="en-US" altLang="ja-JP" dirty="0" smtClean="0"/>
              <a:t>position</a:t>
            </a:r>
            <a:r>
              <a:rPr kumimoji="1" lang="ja-JP" altLang="en-US" dirty="0" smtClean="0"/>
              <a:t>が</a:t>
            </a:r>
            <a:r>
              <a:rPr kumimoji="1" lang="en-US" altLang="ja-JP" dirty="0" smtClean="0"/>
              <a:t>main</a:t>
            </a:r>
            <a:r>
              <a:rPr kumimoji="1" lang="ja-JP" altLang="en-US" dirty="0" smtClean="0"/>
              <a:t>→</a:t>
            </a:r>
            <a:r>
              <a:rPr kumimoji="1" lang="en-US" altLang="ja-JP" dirty="0" smtClean="0"/>
              <a:t>desk</a:t>
            </a:r>
            <a:r>
              <a:rPr kumimoji="1" lang="ja-JP" altLang="en-US" dirty="0" smtClean="0"/>
              <a:t>のとき</a:t>
            </a:r>
            <a:endParaRPr kumimoji="1" lang="ja-JP" altLang="en-US" dirty="0"/>
          </a:p>
        </p:txBody>
      </p:sp>
      <p:sp>
        <p:nvSpPr>
          <p:cNvPr id="11" name="テキスト ボックス 10"/>
          <p:cNvSpPr txBox="1"/>
          <p:nvPr/>
        </p:nvSpPr>
        <p:spPr>
          <a:xfrm>
            <a:off x="5344445" y="5291852"/>
            <a:ext cx="3645010" cy="307777"/>
          </a:xfrm>
          <a:prstGeom prst="rect">
            <a:avLst/>
          </a:prstGeom>
          <a:noFill/>
        </p:spPr>
        <p:txBody>
          <a:bodyPr wrap="square" rtlCol="0">
            <a:spAutoFit/>
          </a:bodyPr>
          <a:lstStyle/>
          <a:p>
            <a:r>
              <a:rPr kumimoji="1" lang="en-US" altLang="ja-JP" dirty="0"/>
              <a:t>d</a:t>
            </a:r>
            <a:r>
              <a:rPr kumimoji="1" lang="en-US" altLang="ja-JP" dirty="0" smtClean="0"/>
              <a:t>oor</a:t>
            </a:r>
            <a:r>
              <a:rPr kumimoji="1" lang="ja-JP" altLang="en-US" dirty="0" smtClean="0"/>
              <a:t>→</a:t>
            </a:r>
            <a:r>
              <a:rPr kumimoji="1" lang="en-US" altLang="ja-JP" dirty="0" smtClean="0"/>
              <a:t>main</a:t>
            </a:r>
            <a:r>
              <a:rPr kumimoji="1" lang="ja-JP" altLang="en-US" dirty="0" smtClean="0"/>
              <a:t>の視点移動時の処理</a:t>
            </a:r>
            <a:endParaRPr kumimoji="1" lang="en-US" altLang="ja-JP" dirty="0" smtClean="0"/>
          </a:p>
        </p:txBody>
      </p:sp>
      <p:pic>
        <p:nvPicPr>
          <p:cNvPr id="2" name="図 1"/>
          <p:cNvPicPr>
            <a:picLocks noChangeAspect="1"/>
          </p:cNvPicPr>
          <p:nvPr/>
        </p:nvPicPr>
        <p:blipFill rotWithShape="1">
          <a:blip r:embed="rId2"/>
          <a:srcRect l="24903" t="20237" r="39280" b="9300"/>
          <a:stretch/>
        </p:blipFill>
        <p:spPr>
          <a:xfrm>
            <a:off x="208995" y="1115727"/>
            <a:ext cx="4721630" cy="5087389"/>
          </a:xfrm>
          <a:prstGeom prst="rect">
            <a:avLst/>
          </a:prstGeom>
        </p:spPr>
      </p:pic>
      <p:sp>
        <p:nvSpPr>
          <p:cNvPr id="12" name="右中かっこ 11"/>
          <p:cNvSpPr/>
          <p:nvPr/>
        </p:nvSpPr>
        <p:spPr>
          <a:xfrm>
            <a:off x="5093005" y="4659929"/>
            <a:ext cx="209550" cy="15716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6107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ここまでの説明でボタンクリックで視点の移動が出来るようになりました。</a:t>
            </a:r>
            <a:endParaRPr kumimoji="1" lang="en-US" altLang="ja-JP" dirty="0" smtClean="0"/>
          </a:p>
          <a:p>
            <a:endParaRPr kumimoji="1" lang="en-US" altLang="ja-JP" dirty="0"/>
          </a:p>
          <a:p>
            <a:endParaRPr kumimoji="1" lang="en-US" altLang="ja-JP" dirty="0" smtClean="0"/>
          </a:p>
          <a:p>
            <a:endParaRPr kumimoji="1" lang="ja-JP" altLang="en-US" dirty="0"/>
          </a:p>
        </p:txBody>
      </p:sp>
      <p:sp>
        <p:nvSpPr>
          <p:cNvPr id="4" name="タイトル 3"/>
          <p:cNvSpPr>
            <a:spLocks noGrp="1"/>
          </p:cNvSpPr>
          <p:nvPr>
            <p:ph type="title"/>
          </p:nvPr>
        </p:nvSpPr>
        <p:spPr/>
        <p:txBody>
          <a:bodyPr/>
          <a:lstStyle/>
          <a:p>
            <a:r>
              <a:rPr kumimoji="1" lang="ja-JP" altLang="en-US" dirty="0" smtClean="0"/>
              <a:t>これで</a:t>
            </a:r>
            <a:r>
              <a:rPr kumimoji="1" lang="en-US" altLang="ja-JP" dirty="0" smtClean="0"/>
              <a:t>8</a:t>
            </a:r>
            <a:r>
              <a:rPr kumimoji="1" lang="ja-JP" altLang="en-US" dirty="0" smtClean="0"/>
              <a:t>割方終わり！</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6602" y="2764254"/>
            <a:ext cx="3135229" cy="3135229"/>
          </a:xfrm>
          <a:prstGeom prst="rect">
            <a:avLst/>
          </a:prstGeom>
        </p:spPr>
      </p:pic>
    </p:spTree>
    <p:extLst>
      <p:ext uri="{BB962C8B-B14F-4D97-AF65-F5344CB8AC3E}">
        <p14:creationId xmlns:p14="http://schemas.microsoft.com/office/powerpoint/2010/main" val="1751729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9"/>
            <a:ext cx="8229600" cy="670362"/>
          </a:xfrm>
        </p:spPr>
        <p:txBody>
          <a:bodyPr/>
          <a:lstStyle/>
          <a:p>
            <a:r>
              <a:rPr kumimoji="1" lang="ja-JP" altLang="en-US" dirty="0" smtClean="0"/>
              <a:t>アイテムをゲットして使えるようにする</a:t>
            </a:r>
            <a:endParaRPr kumimoji="1" lang="ja-JP" altLang="en-US" dirty="0"/>
          </a:p>
        </p:txBody>
      </p:sp>
      <p:sp>
        <p:nvSpPr>
          <p:cNvPr id="4" name="タイトル 3"/>
          <p:cNvSpPr>
            <a:spLocks noGrp="1"/>
          </p:cNvSpPr>
          <p:nvPr>
            <p:ph type="title"/>
          </p:nvPr>
        </p:nvSpPr>
        <p:spPr/>
        <p:txBody>
          <a:bodyPr/>
          <a:lstStyle/>
          <a:p>
            <a:r>
              <a:rPr kumimoji="1" lang="ja-JP" altLang="en-US" dirty="0" smtClean="0"/>
              <a:t>残りの作業は？</a:t>
            </a:r>
            <a:endParaRPr kumimoji="1" lang="ja-JP" altLang="en-US" dirty="0"/>
          </a:p>
        </p:txBody>
      </p:sp>
      <p:pic>
        <p:nvPicPr>
          <p:cNvPr id="5" name="図 4"/>
          <p:cNvPicPr>
            <a:picLocks noChangeAspect="1"/>
          </p:cNvPicPr>
          <p:nvPr/>
        </p:nvPicPr>
        <p:blipFill rotWithShape="1">
          <a:blip r:embed="rId2"/>
          <a:srcRect l="19737" t="11052" r="27105" b="50585"/>
          <a:stretch/>
        </p:blipFill>
        <p:spPr>
          <a:xfrm>
            <a:off x="457200" y="3160295"/>
            <a:ext cx="3633537" cy="1603903"/>
          </a:xfrm>
          <a:prstGeom prst="rect">
            <a:avLst/>
          </a:prstGeom>
        </p:spPr>
      </p:pic>
      <p:pic>
        <p:nvPicPr>
          <p:cNvPr id="6" name="図 5"/>
          <p:cNvPicPr>
            <a:picLocks noChangeAspect="1"/>
          </p:cNvPicPr>
          <p:nvPr/>
        </p:nvPicPr>
        <p:blipFill rotWithShape="1">
          <a:blip r:embed="rId3"/>
          <a:srcRect l="20263" t="10117" r="27368" b="46374"/>
          <a:stretch/>
        </p:blipFill>
        <p:spPr>
          <a:xfrm>
            <a:off x="5254793" y="3160295"/>
            <a:ext cx="3432007" cy="1603903"/>
          </a:xfrm>
          <a:prstGeom prst="rect">
            <a:avLst/>
          </a:prstGeom>
        </p:spPr>
      </p:pic>
      <p:sp>
        <p:nvSpPr>
          <p:cNvPr id="7" name="右矢印 6"/>
          <p:cNvSpPr/>
          <p:nvPr/>
        </p:nvSpPr>
        <p:spPr>
          <a:xfrm>
            <a:off x="4162926" y="3745678"/>
            <a:ext cx="1019677" cy="4331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042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アイテムボックスを作る</a:t>
            </a:r>
            <a:endParaRPr kumimoji="1" lang="ja-JP" altLang="en-US" dirty="0"/>
          </a:p>
        </p:txBody>
      </p:sp>
      <p:sp>
        <p:nvSpPr>
          <p:cNvPr id="8" name="テキスト ボックス 7"/>
          <p:cNvSpPr txBox="1"/>
          <p:nvPr/>
        </p:nvSpPr>
        <p:spPr>
          <a:xfrm>
            <a:off x="663445" y="1141113"/>
            <a:ext cx="7491663" cy="954107"/>
          </a:xfrm>
          <a:prstGeom prst="rect">
            <a:avLst/>
          </a:prstGeom>
          <a:noFill/>
        </p:spPr>
        <p:txBody>
          <a:bodyPr wrap="square" rtlCol="0">
            <a:spAutoFit/>
          </a:bodyPr>
          <a:lstStyle/>
          <a:p>
            <a:r>
              <a:rPr kumimoji="1" lang="ja-JP" altLang="en-US" sz="2800" dirty="0" smtClean="0"/>
              <a:t>アイテムリスト用のカメラを画面端に映すことでアイテムボックスがあるように見せます</a:t>
            </a:r>
            <a:endParaRPr kumimoji="1" lang="ja-JP" altLang="en-US" sz="2800" dirty="0"/>
          </a:p>
        </p:txBody>
      </p:sp>
      <p:pic>
        <p:nvPicPr>
          <p:cNvPr id="9" name="図 8"/>
          <p:cNvPicPr>
            <a:picLocks noChangeAspect="1"/>
          </p:cNvPicPr>
          <p:nvPr/>
        </p:nvPicPr>
        <p:blipFill rotWithShape="1">
          <a:blip r:embed="rId2"/>
          <a:srcRect l="28809" t="10528" r="27381" b="48626"/>
          <a:stretch/>
        </p:blipFill>
        <p:spPr>
          <a:xfrm>
            <a:off x="5857461" y="2563349"/>
            <a:ext cx="2829339" cy="1483865"/>
          </a:xfrm>
          <a:prstGeom prst="rect">
            <a:avLst/>
          </a:prstGeom>
        </p:spPr>
      </p:pic>
      <p:pic>
        <p:nvPicPr>
          <p:cNvPr id="10" name="図 9"/>
          <p:cNvPicPr>
            <a:picLocks noChangeAspect="1"/>
          </p:cNvPicPr>
          <p:nvPr/>
        </p:nvPicPr>
        <p:blipFill rotWithShape="1">
          <a:blip r:embed="rId3"/>
          <a:srcRect l="28817" t="9893" r="27236" b="47534"/>
          <a:stretch/>
        </p:blipFill>
        <p:spPr>
          <a:xfrm>
            <a:off x="3037205" y="4630058"/>
            <a:ext cx="3069589" cy="1672650"/>
          </a:xfrm>
          <a:prstGeom prst="rect">
            <a:avLst/>
          </a:prstGeom>
        </p:spPr>
      </p:pic>
      <p:sp>
        <p:nvSpPr>
          <p:cNvPr id="11" name="正方形/長方形 10"/>
          <p:cNvSpPr/>
          <p:nvPr/>
        </p:nvSpPr>
        <p:spPr>
          <a:xfrm>
            <a:off x="5718629" y="4412343"/>
            <a:ext cx="551542" cy="2075543"/>
          </a:xfrm>
          <a:prstGeom prst="rect">
            <a:avLst/>
          </a:prstGeom>
          <a:solidFill>
            <a:schemeClr val="accent1">
              <a:alpha val="13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3" name="直線コネクタ 12"/>
          <p:cNvCxnSpPr>
            <a:stCxn id="11" idx="0"/>
            <a:endCxn id="9" idx="2"/>
          </p:cNvCxnSpPr>
          <p:nvPr/>
        </p:nvCxnSpPr>
        <p:spPr>
          <a:xfrm flipV="1">
            <a:off x="5994400" y="4047214"/>
            <a:ext cx="1277731" cy="365129"/>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図 13"/>
          <p:cNvPicPr>
            <a:picLocks noChangeAspect="1"/>
          </p:cNvPicPr>
          <p:nvPr/>
        </p:nvPicPr>
        <p:blipFill>
          <a:blip r:embed="rId4"/>
          <a:stretch>
            <a:fillRect/>
          </a:stretch>
        </p:blipFill>
        <p:spPr>
          <a:xfrm>
            <a:off x="609600" y="2563349"/>
            <a:ext cx="2540000" cy="1480399"/>
          </a:xfrm>
          <a:prstGeom prst="rect">
            <a:avLst/>
          </a:prstGeom>
        </p:spPr>
      </p:pic>
      <p:sp>
        <p:nvSpPr>
          <p:cNvPr id="15" name="正方形/長方形 14"/>
          <p:cNvSpPr/>
          <p:nvPr/>
        </p:nvSpPr>
        <p:spPr>
          <a:xfrm>
            <a:off x="2961095" y="4504931"/>
            <a:ext cx="2896365" cy="1890365"/>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p:cNvCxnSpPr>
            <a:stCxn id="15" idx="1"/>
            <a:endCxn id="14" idx="2"/>
          </p:cNvCxnSpPr>
          <p:nvPr/>
        </p:nvCxnSpPr>
        <p:spPr>
          <a:xfrm flipH="1" flipV="1">
            <a:off x="1879600" y="4043748"/>
            <a:ext cx="1081495" cy="1406366"/>
          </a:xfrm>
          <a:prstGeom prst="line">
            <a:avLst/>
          </a:prstGeom>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3309256" y="2563349"/>
            <a:ext cx="2548203" cy="523220"/>
          </a:xfrm>
          <a:prstGeom prst="rect">
            <a:avLst/>
          </a:prstGeom>
          <a:noFill/>
        </p:spPr>
        <p:txBody>
          <a:bodyPr wrap="square" rtlCol="0">
            <a:spAutoFit/>
          </a:bodyPr>
          <a:lstStyle/>
          <a:p>
            <a:r>
              <a:rPr kumimoji="1" lang="en-US" altLang="ja-JP" dirty="0" smtClean="0"/>
              <a:t>Viewport </a:t>
            </a:r>
            <a:r>
              <a:rPr kumimoji="1" lang="en-US" altLang="ja-JP" dirty="0" err="1" smtClean="0"/>
              <a:t>Rect</a:t>
            </a:r>
            <a:r>
              <a:rPr kumimoji="1" lang="ja-JP" altLang="en-US" dirty="0" smtClean="0"/>
              <a:t>を調整して映すカメラ画面の大きさを調整</a:t>
            </a:r>
            <a:endParaRPr kumimoji="1" lang="ja-JP" altLang="en-US" dirty="0"/>
          </a:p>
        </p:txBody>
      </p:sp>
      <p:sp>
        <p:nvSpPr>
          <p:cNvPr id="19" name="正方形/長方形 18"/>
          <p:cNvSpPr/>
          <p:nvPr/>
        </p:nvSpPr>
        <p:spPr>
          <a:xfrm>
            <a:off x="6560457" y="5779488"/>
            <a:ext cx="2391138" cy="523220"/>
          </a:xfrm>
          <a:prstGeom prst="rect">
            <a:avLst/>
          </a:prstGeom>
        </p:spPr>
        <p:txBody>
          <a:bodyPr wrap="square">
            <a:spAutoFit/>
          </a:bodyPr>
          <a:lstStyle/>
          <a:p>
            <a:r>
              <a:rPr lang="en-US" altLang="ja-JP" dirty="0" smtClean="0">
                <a:hlinkClick r:id="rId5"/>
              </a:rPr>
              <a:t>http</a:t>
            </a:r>
            <a:r>
              <a:rPr lang="en-US" altLang="ja-JP" dirty="0">
                <a:hlinkClick r:id="rId5"/>
              </a:rPr>
              <a:t>://senkouemaki.com/lab/?</a:t>
            </a:r>
            <a:r>
              <a:rPr lang="en-US" altLang="ja-JP" dirty="0" smtClean="0">
                <a:hlinkClick r:id="rId5"/>
              </a:rPr>
              <a:t>p=132</a:t>
            </a:r>
            <a:endParaRPr lang="ja-JP" altLang="en-US" dirty="0"/>
          </a:p>
        </p:txBody>
      </p:sp>
      <p:sp>
        <p:nvSpPr>
          <p:cNvPr id="20" name="テキスト ボックス 19"/>
          <p:cNvSpPr txBox="1"/>
          <p:nvPr/>
        </p:nvSpPr>
        <p:spPr>
          <a:xfrm>
            <a:off x="7226194" y="5481314"/>
            <a:ext cx="928914" cy="307777"/>
          </a:xfrm>
          <a:prstGeom prst="rect">
            <a:avLst/>
          </a:prstGeom>
          <a:noFill/>
        </p:spPr>
        <p:txBody>
          <a:bodyPr wrap="square" rtlCol="0">
            <a:spAutoFit/>
          </a:bodyPr>
          <a:lstStyle/>
          <a:p>
            <a:r>
              <a:rPr kumimoji="1" lang="ja-JP" altLang="en-US" dirty="0" smtClean="0"/>
              <a:t>参考</a:t>
            </a:r>
            <a:r>
              <a:rPr kumimoji="1" lang="en-US" altLang="ja-JP" dirty="0" smtClean="0"/>
              <a:t>URL</a:t>
            </a:r>
            <a:endParaRPr kumimoji="1" lang="ja-JP" altLang="en-US" dirty="0"/>
          </a:p>
        </p:txBody>
      </p:sp>
    </p:spTree>
    <p:extLst>
      <p:ext uri="{BB962C8B-B14F-4D97-AF65-F5344CB8AC3E}">
        <p14:creationId xmlns:p14="http://schemas.microsoft.com/office/powerpoint/2010/main" val="34903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457200" y="1032709"/>
            <a:ext cx="8229600" cy="2000778"/>
          </a:xfrm>
        </p:spPr>
        <p:txBody>
          <a:bodyPr/>
          <a:lstStyle/>
          <a:p>
            <a:pPr marL="565150" indent="-514350">
              <a:buFont typeface="+mj-lt"/>
              <a:buAutoNum type="arabicPeriod"/>
            </a:pPr>
            <a:r>
              <a:rPr kumimoji="1" lang="ja-JP" altLang="en-US" dirty="0" smtClean="0"/>
              <a:t>アイテムをゲットできるクリックポイント</a:t>
            </a:r>
            <a:r>
              <a:rPr kumimoji="1" lang="en-US" altLang="ja-JP" dirty="0" smtClean="0"/>
              <a:t>(</a:t>
            </a:r>
            <a:r>
              <a:rPr kumimoji="1" lang="ja-JP" altLang="en-US" dirty="0" smtClean="0"/>
              <a:t>ボタン</a:t>
            </a:r>
            <a:r>
              <a:rPr kumimoji="1" lang="en-US" altLang="ja-JP" dirty="0" smtClean="0"/>
              <a:t>)</a:t>
            </a:r>
            <a:r>
              <a:rPr kumimoji="1" lang="ja-JP" altLang="en-US" dirty="0" smtClean="0"/>
              <a:t>をクリック</a:t>
            </a:r>
            <a:endParaRPr kumimoji="1" lang="en-US" altLang="ja-JP" dirty="0" smtClean="0"/>
          </a:p>
          <a:p>
            <a:pPr marL="565150" indent="-514350">
              <a:buFont typeface="+mj-lt"/>
              <a:buAutoNum type="arabicPeriod"/>
            </a:pPr>
            <a:endParaRPr kumimoji="1" lang="en-US" altLang="ja-JP" dirty="0" smtClean="0"/>
          </a:p>
          <a:p>
            <a:pPr marL="565150" indent="-514350">
              <a:buFont typeface="+mj-lt"/>
              <a:buAutoNum type="arabicPeriod"/>
            </a:pPr>
            <a:r>
              <a:rPr kumimoji="1" lang="ja-JP" altLang="en-US" dirty="0" smtClean="0"/>
              <a:t>重複しないようにアイテム</a:t>
            </a:r>
            <a:r>
              <a:rPr kumimoji="1" lang="ja-JP" altLang="en-US" dirty="0"/>
              <a:t>の</a:t>
            </a:r>
            <a:r>
              <a:rPr kumimoji="1" lang="ja-JP" altLang="en-US" dirty="0" smtClean="0"/>
              <a:t>ボタンを消す</a:t>
            </a:r>
            <a:endParaRPr kumimoji="1" lang="en-US" altLang="ja-JP" dirty="0" smtClean="0"/>
          </a:p>
          <a:p>
            <a:pPr marL="565150" indent="-514350">
              <a:buFont typeface="+mj-lt"/>
              <a:buAutoNum type="arabicPeriod"/>
            </a:pPr>
            <a:endParaRPr kumimoji="1" lang="en-US" altLang="ja-JP" dirty="0" smtClean="0"/>
          </a:p>
          <a:p>
            <a:pPr marL="565150" indent="-514350">
              <a:buFont typeface="+mj-lt"/>
              <a:buAutoNum type="arabicPeriod"/>
            </a:pPr>
            <a:r>
              <a:rPr kumimoji="1" lang="ja-JP" altLang="en-US" dirty="0" smtClean="0"/>
              <a:t>アイテムリストのアイテムを出現させる</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アイテムをゲットする</a:t>
            </a:r>
            <a:endParaRPr kumimoji="1" lang="ja-JP" altLang="en-US" dirty="0"/>
          </a:p>
        </p:txBody>
      </p:sp>
    </p:spTree>
    <p:extLst>
      <p:ext uri="{BB962C8B-B14F-4D97-AF65-F5344CB8AC3E}">
        <p14:creationId xmlns:p14="http://schemas.microsoft.com/office/powerpoint/2010/main" val="1595279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4896" t="46739" r="56642" b="35602"/>
          <a:stretch/>
        </p:blipFill>
        <p:spPr>
          <a:xfrm>
            <a:off x="457200" y="1306284"/>
            <a:ext cx="2431143" cy="1496089"/>
          </a:xfrm>
          <a:prstGeom prst="rect">
            <a:avLst/>
          </a:prstGeom>
        </p:spPr>
      </p:pic>
      <p:sp>
        <p:nvSpPr>
          <p:cNvPr id="4" name="タイトル 3"/>
          <p:cNvSpPr>
            <a:spLocks noGrp="1"/>
          </p:cNvSpPr>
          <p:nvPr>
            <p:ph type="title"/>
          </p:nvPr>
        </p:nvSpPr>
        <p:spPr/>
        <p:txBody>
          <a:bodyPr/>
          <a:lstStyle/>
          <a:p>
            <a:r>
              <a:rPr kumimoji="1" lang="ja-JP" altLang="en-US" dirty="0" smtClean="0"/>
              <a:t>また</a:t>
            </a:r>
            <a:r>
              <a:rPr kumimoji="1" lang="en-US" altLang="ja-JP" dirty="0" err="1" smtClean="0"/>
              <a:t>ButtonController</a:t>
            </a:r>
            <a:r>
              <a:rPr kumimoji="1" lang="ja-JP" altLang="en-US" dirty="0" smtClean="0"/>
              <a:t>をいじります</a:t>
            </a:r>
            <a:endParaRPr kumimoji="1" lang="ja-JP" altLang="en-US" dirty="0"/>
          </a:p>
        </p:txBody>
      </p:sp>
      <p:pic>
        <p:nvPicPr>
          <p:cNvPr id="6" name="図 5"/>
          <p:cNvPicPr>
            <a:picLocks noChangeAspect="1"/>
          </p:cNvPicPr>
          <p:nvPr/>
        </p:nvPicPr>
        <p:blipFill rotWithShape="1">
          <a:blip r:embed="rId3"/>
          <a:srcRect l="25189" t="25215" r="45609" b="38610"/>
          <a:stretch/>
        </p:blipFill>
        <p:spPr>
          <a:xfrm>
            <a:off x="457200" y="2989942"/>
            <a:ext cx="3911600" cy="3117516"/>
          </a:xfrm>
          <a:prstGeom prst="rect">
            <a:avLst/>
          </a:prstGeom>
        </p:spPr>
      </p:pic>
      <p:pic>
        <p:nvPicPr>
          <p:cNvPr id="8" name="図 7"/>
          <p:cNvPicPr>
            <a:picLocks noChangeAspect="1"/>
          </p:cNvPicPr>
          <p:nvPr/>
        </p:nvPicPr>
        <p:blipFill rotWithShape="1">
          <a:blip r:embed="rId4"/>
          <a:srcRect l="25241" t="65998" r="51884" b="21204"/>
          <a:stretch/>
        </p:blipFill>
        <p:spPr>
          <a:xfrm>
            <a:off x="4400307" y="2989942"/>
            <a:ext cx="3425371" cy="1265532"/>
          </a:xfrm>
          <a:prstGeom prst="rect">
            <a:avLst/>
          </a:prstGeom>
        </p:spPr>
      </p:pic>
      <p:sp>
        <p:nvSpPr>
          <p:cNvPr id="10" name="右中かっこ 9"/>
          <p:cNvSpPr/>
          <p:nvPr/>
        </p:nvSpPr>
        <p:spPr>
          <a:xfrm>
            <a:off x="2888343" y="1306284"/>
            <a:ext cx="406400" cy="149608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3512456" y="1792718"/>
            <a:ext cx="5174343" cy="584775"/>
          </a:xfrm>
          <a:prstGeom prst="rect">
            <a:avLst/>
          </a:prstGeom>
          <a:noFill/>
        </p:spPr>
        <p:txBody>
          <a:bodyPr wrap="square" rtlCol="0">
            <a:spAutoFit/>
          </a:bodyPr>
          <a:lstStyle/>
          <a:p>
            <a:r>
              <a:rPr kumimoji="1" lang="ja-JP" altLang="en-US" sz="1600" dirty="0" smtClean="0"/>
              <a:t>アイテムの宣言</a:t>
            </a:r>
            <a:r>
              <a:rPr kumimoji="1" lang="en-US" altLang="ja-JP" sz="1600" dirty="0" smtClean="0"/>
              <a:t>(</a:t>
            </a:r>
            <a:r>
              <a:rPr kumimoji="1" lang="ja-JP" altLang="en-US" sz="1600" dirty="0" smtClean="0"/>
              <a:t>部屋側とアイテムリスト側で二つオブジェクトを用意します</a:t>
            </a:r>
            <a:r>
              <a:rPr kumimoji="1" lang="en-US" altLang="ja-JP" sz="1600" dirty="0" smtClean="0"/>
              <a:t>)</a:t>
            </a:r>
            <a:endParaRPr kumimoji="1" lang="ja-JP" altLang="en-US" sz="1600" dirty="0"/>
          </a:p>
        </p:txBody>
      </p:sp>
      <p:sp>
        <p:nvSpPr>
          <p:cNvPr id="12" name="楕円 11"/>
          <p:cNvSpPr/>
          <p:nvPr/>
        </p:nvSpPr>
        <p:spPr>
          <a:xfrm>
            <a:off x="3980985" y="3743873"/>
            <a:ext cx="3590693" cy="3679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704361" y="4160772"/>
            <a:ext cx="2439639" cy="307777"/>
          </a:xfrm>
          <a:prstGeom prst="rect">
            <a:avLst/>
          </a:prstGeom>
          <a:noFill/>
        </p:spPr>
        <p:txBody>
          <a:bodyPr wrap="square" rtlCol="0">
            <a:spAutoFit/>
          </a:bodyPr>
          <a:lstStyle/>
          <a:p>
            <a:r>
              <a:rPr kumimoji="1" lang="ja-JP" altLang="en-US" dirty="0" smtClean="0"/>
              <a:t>アイテムの表示オン</a:t>
            </a:r>
            <a:r>
              <a:rPr kumimoji="1" lang="en-US" altLang="ja-JP" dirty="0" smtClean="0"/>
              <a:t>/</a:t>
            </a:r>
            <a:r>
              <a:rPr kumimoji="1" lang="ja-JP" altLang="en-US" dirty="0" smtClean="0"/>
              <a:t>オフ</a:t>
            </a:r>
            <a:endParaRPr kumimoji="1" lang="ja-JP" altLang="en-US" dirty="0"/>
          </a:p>
        </p:txBody>
      </p:sp>
      <p:sp>
        <p:nvSpPr>
          <p:cNvPr id="17" name="テキスト ボックス 16"/>
          <p:cNvSpPr txBox="1"/>
          <p:nvPr/>
        </p:nvSpPr>
        <p:spPr>
          <a:xfrm>
            <a:off x="3248121" y="1083968"/>
            <a:ext cx="2525840" cy="369332"/>
          </a:xfrm>
          <a:prstGeom prst="rect">
            <a:avLst/>
          </a:prstGeom>
          <a:noFill/>
        </p:spPr>
        <p:txBody>
          <a:bodyPr wrap="square" rtlCol="0">
            <a:spAutoFit/>
          </a:bodyPr>
          <a:lstStyle/>
          <a:p>
            <a:r>
              <a:rPr kumimoji="1" lang="ja-JP" altLang="en-US" sz="1800" b="1" dirty="0" smtClean="0"/>
              <a:t>アイテムゲットの処理</a:t>
            </a:r>
            <a:endParaRPr kumimoji="1" lang="ja-JP" altLang="en-US" sz="1800" b="1" dirty="0"/>
          </a:p>
        </p:txBody>
      </p:sp>
      <p:sp>
        <p:nvSpPr>
          <p:cNvPr id="19" name="テキスト ボックス 18"/>
          <p:cNvSpPr txBox="1"/>
          <p:nvPr/>
        </p:nvSpPr>
        <p:spPr>
          <a:xfrm>
            <a:off x="5080527" y="5211355"/>
            <a:ext cx="3479272" cy="523220"/>
          </a:xfrm>
          <a:prstGeom prst="rect">
            <a:avLst/>
          </a:prstGeom>
          <a:noFill/>
        </p:spPr>
        <p:txBody>
          <a:bodyPr wrap="square" rtlCol="0">
            <a:spAutoFit/>
          </a:bodyPr>
          <a:lstStyle/>
          <a:p>
            <a:r>
              <a:rPr kumimoji="1" lang="en-US" altLang="ja-JP" dirty="0" smtClean="0"/>
              <a:t>Unity</a:t>
            </a:r>
            <a:r>
              <a:rPr kumimoji="1" lang="ja-JP" altLang="en-US" dirty="0" smtClean="0"/>
              <a:t>から同じ名前のアイテムを探し出し、オブジェクトに格納</a:t>
            </a:r>
            <a:endParaRPr kumimoji="1" lang="ja-JP" altLang="en-US" dirty="0"/>
          </a:p>
        </p:txBody>
      </p:sp>
      <p:sp>
        <p:nvSpPr>
          <p:cNvPr id="20" name="右中かっこ 19"/>
          <p:cNvSpPr/>
          <p:nvPr/>
        </p:nvSpPr>
        <p:spPr>
          <a:xfrm>
            <a:off x="4354550" y="4612943"/>
            <a:ext cx="312983" cy="149451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56597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l="29211" t="13567" r="44210" b="61930"/>
          <a:stretch/>
        </p:blipFill>
        <p:spPr>
          <a:xfrm>
            <a:off x="457200" y="1464880"/>
            <a:ext cx="4222299" cy="2112036"/>
          </a:xfrm>
          <a:prstGeom prst="rect">
            <a:avLst/>
          </a:prstGeom>
        </p:spPr>
      </p:pic>
      <p:sp>
        <p:nvSpPr>
          <p:cNvPr id="4" name="タイトル 3"/>
          <p:cNvSpPr>
            <a:spLocks noGrp="1"/>
          </p:cNvSpPr>
          <p:nvPr>
            <p:ph type="title"/>
          </p:nvPr>
        </p:nvSpPr>
        <p:spPr/>
        <p:txBody>
          <a:bodyPr/>
          <a:lstStyle/>
          <a:p>
            <a:r>
              <a:rPr kumimoji="1" lang="ja-JP" altLang="en-US" dirty="0" smtClean="0"/>
              <a:t>アイテムの選択</a:t>
            </a:r>
            <a:endParaRPr kumimoji="1" lang="ja-JP" altLang="en-US" dirty="0"/>
          </a:p>
        </p:txBody>
      </p:sp>
      <p:sp>
        <p:nvSpPr>
          <p:cNvPr id="6" name="テキスト ボックス 5"/>
          <p:cNvSpPr txBox="1"/>
          <p:nvPr/>
        </p:nvSpPr>
        <p:spPr>
          <a:xfrm>
            <a:off x="5096656" y="1843790"/>
            <a:ext cx="3867462" cy="1354217"/>
          </a:xfrm>
          <a:prstGeom prst="rect">
            <a:avLst/>
          </a:prstGeom>
          <a:noFill/>
        </p:spPr>
        <p:txBody>
          <a:bodyPr wrap="square" rtlCol="0">
            <a:spAutoFit/>
          </a:bodyPr>
          <a:lstStyle/>
          <a:p>
            <a:r>
              <a:rPr kumimoji="1" lang="ja-JP" altLang="en-US" sz="1800" dirty="0" smtClean="0"/>
              <a:t>アイテム選択の目印には</a:t>
            </a:r>
            <a:endParaRPr kumimoji="1" lang="en-US" altLang="ja-JP" sz="1800" dirty="0" smtClean="0"/>
          </a:p>
          <a:p>
            <a:r>
              <a:rPr kumimoji="1" lang="en-US" altLang="ja-JP" sz="1800" dirty="0" smtClean="0"/>
              <a:t>Game</a:t>
            </a:r>
            <a:r>
              <a:rPr kumimoji="1" lang="ja-JP" altLang="en-US" sz="1800" dirty="0"/>
              <a:t> </a:t>
            </a:r>
            <a:r>
              <a:rPr kumimoji="1" lang="en-US" altLang="ja-JP" sz="1800" dirty="0" smtClean="0"/>
              <a:t>Object</a:t>
            </a:r>
            <a:r>
              <a:rPr kumimoji="1" lang="ja-JP" altLang="en-US" sz="1800" dirty="0" smtClean="0"/>
              <a:t>→</a:t>
            </a:r>
            <a:r>
              <a:rPr kumimoji="1" lang="en-US" altLang="ja-JP" sz="1800" dirty="0" smtClean="0"/>
              <a:t>3D Object</a:t>
            </a:r>
            <a:r>
              <a:rPr kumimoji="1" lang="ja-JP" altLang="en-US" sz="1800" dirty="0" smtClean="0"/>
              <a:t>→</a:t>
            </a:r>
            <a:r>
              <a:rPr kumimoji="1" lang="en-US" altLang="ja-JP" sz="1800" dirty="0" smtClean="0"/>
              <a:t>Plane</a:t>
            </a:r>
            <a:r>
              <a:rPr kumimoji="1" lang="ja-JP" altLang="en-US" sz="1800" dirty="0" smtClean="0"/>
              <a:t>を使います</a:t>
            </a:r>
            <a:endParaRPr kumimoji="1" lang="en-US" altLang="ja-JP" sz="1800" dirty="0" smtClean="0"/>
          </a:p>
          <a:p>
            <a:endParaRPr kumimoji="1" lang="en-US" altLang="ja-JP" dirty="0"/>
          </a:p>
          <a:p>
            <a:endParaRPr kumimoji="1" lang="ja-JP" altLang="en-US" dirty="0"/>
          </a:p>
        </p:txBody>
      </p:sp>
      <p:pic>
        <p:nvPicPr>
          <p:cNvPr id="7" name="図 6"/>
          <p:cNvPicPr>
            <a:picLocks noChangeAspect="1"/>
          </p:cNvPicPr>
          <p:nvPr/>
        </p:nvPicPr>
        <p:blipFill rotWithShape="1">
          <a:blip r:embed="rId3"/>
          <a:srcRect l="22221" t="65905" r="36961" b="13652"/>
          <a:stretch/>
        </p:blipFill>
        <p:spPr>
          <a:xfrm>
            <a:off x="637083" y="4182257"/>
            <a:ext cx="5396459" cy="1738860"/>
          </a:xfrm>
          <a:prstGeom prst="rect">
            <a:avLst/>
          </a:prstGeom>
        </p:spPr>
      </p:pic>
      <p:sp>
        <p:nvSpPr>
          <p:cNvPr id="8" name="楕円 7"/>
          <p:cNvSpPr/>
          <p:nvPr/>
        </p:nvSpPr>
        <p:spPr>
          <a:xfrm>
            <a:off x="637083" y="4901784"/>
            <a:ext cx="5943599" cy="101933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790544" y="5261548"/>
            <a:ext cx="2173574" cy="523220"/>
          </a:xfrm>
          <a:prstGeom prst="rect">
            <a:avLst/>
          </a:prstGeom>
          <a:noFill/>
        </p:spPr>
        <p:txBody>
          <a:bodyPr wrap="square" rtlCol="0">
            <a:spAutoFit/>
          </a:bodyPr>
          <a:lstStyle/>
          <a:p>
            <a:r>
              <a:rPr kumimoji="1" lang="en-US" altLang="ja-JP" dirty="0" smtClean="0"/>
              <a:t>Plane</a:t>
            </a:r>
            <a:r>
              <a:rPr kumimoji="1" lang="ja-JP" altLang="en-US" dirty="0" smtClean="0"/>
              <a:t>はこの一行でオンオフ可能</a:t>
            </a:r>
            <a:endParaRPr kumimoji="1" lang="ja-JP" altLang="en-US" dirty="0"/>
          </a:p>
        </p:txBody>
      </p:sp>
    </p:spTree>
    <p:extLst>
      <p:ext uri="{BB962C8B-B14F-4D97-AF65-F5344CB8AC3E}">
        <p14:creationId xmlns:p14="http://schemas.microsoft.com/office/powerpoint/2010/main" val="91008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前半</a:t>
            </a:r>
            <a:endParaRPr kumimoji="1" lang="en-US" altLang="ja-JP" dirty="0" smtClean="0"/>
          </a:p>
          <a:p>
            <a:pPr lvl="1"/>
            <a:r>
              <a:rPr kumimoji="1" lang="ja-JP" altLang="en-US" dirty="0" smtClean="0"/>
              <a:t>茶番</a:t>
            </a:r>
            <a:r>
              <a:rPr kumimoji="1" lang="ja-JP" altLang="en-US" dirty="0"/>
              <a:t>と</a:t>
            </a:r>
            <a:r>
              <a:rPr kumimoji="1" lang="ja-JP" altLang="en-US" dirty="0" smtClean="0"/>
              <a:t>経緯</a:t>
            </a:r>
            <a:endParaRPr kumimoji="1" lang="en-US" altLang="ja-JP" dirty="0" smtClean="0"/>
          </a:p>
          <a:p>
            <a:r>
              <a:rPr kumimoji="1" lang="ja-JP" altLang="en-US" dirty="0" smtClean="0"/>
              <a:t>後半</a:t>
            </a:r>
            <a:endParaRPr kumimoji="1" lang="en-US" altLang="ja-JP" dirty="0" smtClean="0"/>
          </a:p>
          <a:p>
            <a:pPr lvl="1"/>
            <a:r>
              <a:rPr kumimoji="1" lang="ja-JP" altLang="en-US" dirty="0" smtClean="0"/>
              <a:t>作ってみた話</a:t>
            </a:r>
            <a:endParaRPr kumimoji="1" lang="ja-JP" altLang="en-US" dirty="0"/>
          </a:p>
        </p:txBody>
      </p:sp>
      <p:sp>
        <p:nvSpPr>
          <p:cNvPr id="4" name="タイトル 3"/>
          <p:cNvSpPr>
            <a:spLocks noGrp="1"/>
          </p:cNvSpPr>
          <p:nvPr>
            <p:ph type="title"/>
          </p:nvPr>
        </p:nvSpPr>
        <p:spPr/>
        <p:txBody>
          <a:bodyPr/>
          <a:lstStyle/>
          <a:p>
            <a:r>
              <a:rPr kumimoji="1" lang="ja-JP" altLang="en-US" dirty="0" smtClean="0"/>
              <a:t>目次</a:t>
            </a:r>
            <a:endParaRPr kumimoji="1" lang="ja-JP" altLang="en-US" dirty="0"/>
          </a:p>
        </p:txBody>
      </p:sp>
    </p:spTree>
    <p:extLst>
      <p:ext uri="{BB962C8B-B14F-4D97-AF65-F5344CB8AC3E}">
        <p14:creationId xmlns:p14="http://schemas.microsoft.com/office/powerpoint/2010/main" val="126928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効果音をつけられます</a:t>
            </a:r>
            <a:endParaRPr kumimoji="1" lang="en-US" altLang="ja-JP" dirty="0" smtClean="0"/>
          </a:p>
          <a:p>
            <a:pPr lvl="1"/>
            <a:r>
              <a:rPr kumimoji="1" lang="ja-JP" altLang="en-US" dirty="0" smtClean="0"/>
              <a:t>参考</a:t>
            </a:r>
            <a:r>
              <a:rPr kumimoji="1" lang="en-US" altLang="ja-JP" dirty="0" smtClean="0"/>
              <a:t>URL</a:t>
            </a:r>
          </a:p>
          <a:p>
            <a:pPr lvl="2"/>
            <a:r>
              <a:rPr kumimoji="1" lang="en-US" altLang="ja-JP" dirty="0">
                <a:hlinkClick r:id="rId2"/>
              </a:rPr>
              <a:t>https://increment-log.com/unity-sound-se-play</a:t>
            </a:r>
            <a:r>
              <a:rPr kumimoji="1" lang="en-US" altLang="ja-JP" dirty="0" smtClean="0">
                <a:hlinkClick r:id="rId2"/>
              </a:rPr>
              <a:t>/</a:t>
            </a:r>
            <a:endParaRPr kumimoji="1" lang="en-US" altLang="ja-JP" dirty="0" smtClean="0"/>
          </a:p>
          <a:p>
            <a:pPr lvl="1"/>
            <a:r>
              <a:rPr kumimoji="1" lang="ja-JP" altLang="en-US" dirty="0" smtClean="0"/>
              <a:t>おすすめのフリー音声素材サイト</a:t>
            </a:r>
            <a:endParaRPr kumimoji="1" lang="en-US" altLang="ja-JP" dirty="0" smtClean="0"/>
          </a:p>
          <a:p>
            <a:pPr lvl="2"/>
            <a:r>
              <a:rPr kumimoji="1" lang="en-US" altLang="ja-JP" dirty="0">
                <a:hlinkClick r:id="rId3"/>
              </a:rPr>
              <a:t>https://soundeffect-lab.info</a:t>
            </a:r>
            <a:r>
              <a:rPr kumimoji="1" lang="en-US" altLang="ja-JP" dirty="0" smtClean="0">
                <a:hlinkClick r:id="rId3"/>
              </a:rPr>
              <a:t>/</a:t>
            </a:r>
            <a:endParaRPr kumimoji="1" lang="en-US" altLang="ja-JP" dirty="0" smtClean="0"/>
          </a:p>
          <a:p>
            <a:pPr lvl="2"/>
            <a:r>
              <a:rPr kumimoji="1" lang="en-US" altLang="ja-JP" dirty="0">
                <a:hlinkClick r:id="rId4"/>
              </a:rPr>
              <a:t>http://otonohappa.web.fc2.com</a:t>
            </a:r>
            <a:r>
              <a:rPr kumimoji="1" lang="en-US" altLang="ja-JP" dirty="0" smtClean="0">
                <a:hlinkClick r:id="rId4"/>
              </a:rPr>
              <a:t>/</a:t>
            </a:r>
            <a:endParaRPr kumimoji="1" lang="en-US" altLang="ja-JP" dirty="0" smtClean="0"/>
          </a:p>
          <a:p>
            <a:pPr lvl="1"/>
            <a:endParaRPr kumimoji="1" lang="en-US" altLang="ja-JP" dirty="0" smtClean="0"/>
          </a:p>
          <a:p>
            <a:r>
              <a:rPr kumimoji="1" lang="ja-JP" altLang="en-US" dirty="0" smtClean="0"/>
              <a:t>クリア画面も追加可能</a:t>
            </a:r>
            <a:endParaRPr kumimoji="1" lang="en-US" altLang="ja-JP" dirty="0" smtClean="0"/>
          </a:p>
          <a:p>
            <a:pPr lvl="1"/>
            <a:r>
              <a:rPr kumimoji="1" lang="en-US" altLang="ja-JP" dirty="0">
                <a:hlinkClick r:id="rId5"/>
              </a:rPr>
              <a:t>http://freesworder.net/unity-scene-change</a:t>
            </a:r>
            <a:r>
              <a:rPr kumimoji="1" lang="en-US" altLang="ja-JP" dirty="0" smtClean="0">
                <a:hlinkClick r:id="rId5"/>
              </a:rPr>
              <a:t>/</a:t>
            </a:r>
            <a:endParaRPr kumimoji="1" lang="en-US" altLang="ja-JP" dirty="0" smtClean="0"/>
          </a:p>
          <a:p>
            <a:pPr marL="50800" indent="0" algn="ctr">
              <a:buNone/>
            </a:pPr>
            <a:endParaRPr kumimoji="1" lang="en-US" altLang="ja-JP" dirty="0"/>
          </a:p>
          <a:p>
            <a:pPr marL="50800" indent="0" algn="ctr">
              <a:buNone/>
            </a:pPr>
            <a:r>
              <a:rPr kumimoji="1" lang="ja-JP" altLang="en-US" dirty="0" smtClean="0"/>
              <a:t>お好みでどうぞ</a:t>
            </a:r>
            <a:endParaRPr kumimoji="1" lang="ja-JP" altLang="en-US" dirty="0"/>
          </a:p>
        </p:txBody>
      </p:sp>
      <p:sp>
        <p:nvSpPr>
          <p:cNvPr id="4" name="タイトル 3"/>
          <p:cNvSpPr>
            <a:spLocks noGrp="1"/>
          </p:cNvSpPr>
          <p:nvPr>
            <p:ph type="title"/>
          </p:nvPr>
        </p:nvSpPr>
        <p:spPr/>
        <p:txBody>
          <a:bodyPr/>
          <a:lstStyle/>
          <a:p>
            <a:r>
              <a:rPr kumimoji="1" lang="ja-JP" altLang="en-US" dirty="0"/>
              <a:t>最後</a:t>
            </a:r>
            <a:r>
              <a:rPr kumimoji="1" lang="ja-JP" altLang="en-US" dirty="0" smtClean="0"/>
              <a:t>に・・・</a:t>
            </a:r>
            <a:endParaRPr kumimoji="1" lang="ja-JP" altLang="en-US" dirty="0"/>
          </a:p>
        </p:txBody>
      </p:sp>
    </p:spTree>
    <p:extLst>
      <p:ext uri="{BB962C8B-B14F-4D97-AF65-F5344CB8AC3E}">
        <p14:creationId xmlns:p14="http://schemas.microsoft.com/office/powerpoint/2010/main" val="24068516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519715" y="3026229"/>
            <a:ext cx="2111828" cy="584775"/>
          </a:xfrm>
          <a:prstGeom prst="rect">
            <a:avLst/>
          </a:prstGeom>
          <a:noFill/>
        </p:spPr>
        <p:txBody>
          <a:bodyPr wrap="square" rtlCol="0">
            <a:spAutoFit/>
          </a:bodyPr>
          <a:lstStyle/>
          <a:p>
            <a:pPr algn="ctr"/>
            <a:r>
              <a:rPr kumimoji="1" lang="ja-JP" altLang="en-US" sz="3200" dirty="0" smtClean="0"/>
              <a:t>完成！</a:t>
            </a:r>
            <a:endParaRPr kumimoji="1" lang="ja-JP" altLang="en-US" sz="3200" dirty="0"/>
          </a:p>
        </p:txBody>
      </p:sp>
    </p:spTree>
    <p:extLst>
      <p:ext uri="{BB962C8B-B14F-4D97-AF65-F5344CB8AC3E}">
        <p14:creationId xmlns:p14="http://schemas.microsoft.com/office/powerpoint/2010/main" val="635910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11385"/>
          </a:xfrm>
        </p:spPr>
        <p:txBody>
          <a:bodyPr/>
          <a:lstStyle/>
          <a:p>
            <a:r>
              <a:rPr kumimoji="1" lang="ja-JP" altLang="en-US" dirty="0" smtClean="0"/>
              <a:t>自分が作ったやつ</a:t>
            </a:r>
            <a:r>
              <a:rPr kumimoji="1" lang="en-US" altLang="ja-JP" dirty="0" smtClean="0"/>
              <a:t>(escape01)</a:t>
            </a:r>
          </a:p>
          <a:p>
            <a:pPr lvl="1"/>
            <a:r>
              <a:rPr kumimoji="1" lang="en-US" altLang="ja-JP" dirty="0"/>
              <a:t>URL(</a:t>
            </a:r>
            <a:r>
              <a:rPr kumimoji="1" lang="en-US" altLang="ja-JP" dirty="0">
                <a:hlinkClick r:id="rId2"/>
              </a:rPr>
              <a:t>https://</a:t>
            </a:r>
            <a:r>
              <a:rPr kumimoji="1" lang="en-US" altLang="ja-JP" dirty="0" smtClean="0">
                <a:hlinkClick r:id="rId2"/>
              </a:rPr>
              <a:t>github.com/nakamizu/escapeRepository</a:t>
            </a:r>
            <a:r>
              <a:rPr kumimoji="1" lang="en-US" altLang="ja-JP" dirty="0" smtClean="0"/>
              <a:t>)</a:t>
            </a:r>
            <a:endParaRPr kumimoji="1" lang="en-US" altLang="ja-JP" dirty="0" smtClean="0"/>
          </a:p>
          <a:p>
            <a:pPr lvl="1"/>
            <a:endParaRPr kumimoji="1" lang="en-US" altLang="ja-JP" dirty="0"/>
          </a:p>
          <a:p>
            <a:pPr lvl="1"/>
            <a:endParaRPr kumimoji="1" lang="en-US" altLang="ja-JP" dirty="0" smtClean="0"/>
          </a:p>
          <a:p>
            <a:pPr lvl="1"/>
            <a:endParaRPr kumimoji="1" lang="en-US" altLang="ja-JP" dirty="0" smtClean="0"/>
          </a:p>
          <a:p>
            <a:r>
              <a:rPr kumimoji="1" lang="ja-JP" altLang="en-US" dirty="0" smtClean="0"/>
              <a:t>アプリ化したり</a:t>
            </a:r>
            <a:r>
              <a:rPr kumimoji="1" lang="en-US" altLang="ja-JP" dirty="0" smtClean="0"/>
              <a:t>Unity Room</a:t>
            </a:r>
            <a:r>
              <a:rPr kumimoji="1" lang="ja-JP" altLang="en-US" dirty="0" smtClean="0"/>
              <a:t>や脱出ゲーム投稿サイトに投稿してみるのも良いと思います！</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作った脱出ゲーム</a:t>
            </a:r>
            <a:endParaRPr kumimoji="1" lang="ja-JP" altLang="en-US" dirty="0"/>
          </a:p>
        </p:txBody>
      </p:sp>
    </p:spTree>
    <p:extLst>
      <p:ext uri="{BB962C8B-B14F-4D97-AF65-F5344CB8AC3E}">
        <p14:creationId xmlns:p14="http://schemas.microsoft.com/office/powerpoint/2010/main" val="2158484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357088" y="2953656"/>
            <a:ext cx="6531428" cy="707886"/>
          </a:xfrm>
          <a:prstGeom prst="rect">
            <a:avLst/>
          </a:prstGeom>
          <a:noFill/>
        </p:spPr>
        <p:txBody>
          <a:bodyPr wrap="square" rtlCol="0">
            <a:spAutoFit/>
          </a:bodyPr>
          <a:lstStyle/>
          <a:p>
            <a:r>
              <a:rPr kumimoji="1" lang="ja-JP" altLang="en-US" sz="4000" dirty="0" smtClean="0"/>
              <a:t>おすすめの脱出ゲーム</a:t>
            </a:r>
            <a:r>
              <a:rPr kumimoji="1" lang="en-US" altLang="ja-JP" sz="4000" dirty="0" smtClean="0">
                <a:solidFill>
                  <a:srgbClr val="FF0000"/>
                </a:solidFill>
              </a:rPr>
              <a:t>best3</a:t>
            </a:r>
            <a:endParaRPr kumimoji="1" lang="ja-JP" altLang="en-US" sz="4000" dirty="0">
              <a:solidFill>
                <a:srgbClr val="FF0000"/>
              </a:solidFill>
            </a:endParaRPr>
          </a:p>
        </p:txBody>
      </p:sp>
    </p:spTree>
    <p:extLst>
      <p:ext uri="{BB962C8B-B14F-4D97-AF65-F5344CB8AC3E}">
        <p14:creationId xmlns:p14="http://schemas.microsoft.com/office/powerpoint/2010/main" val="3253847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755036" y="2930578"/>
            <a:ext cx="1791325" cy="769441"/>
          </a:xfrm>
          <a:prstGeom prst="rect">
            <a:avLst/>
          </a:prstGeom>
          <a:noFill/>
        </p:spPr>
        <p:txBody>
          <a:bodyPr wrap="square" rtlCol="0">
            <a:spAutoFit/>
          </a:bodyPr>
          <a:lstStyle/>
          <a:p>
            <a:r>
              <a:rPr kumimoji="1" lang="ja-JP" altLang="en-US" sz="4400" dirty="0" smtClean="0">
                <a:solidFill>
                  <a:srgbClr val="FF0000"/>
                </a:solidFill>
              </a:rPr>
              <a:t>第</a:t>
            </a:r>
            <a:r>
              <a:rPr kumimoji="1" lang="en-US" altLang="ja-JP" sz="4400" dirty="0" smtClean="0">
                <a:solidFill>
                  <a:srgbClr val="FF0000"/>
                </a:solidFill>
              </a:rPr>
              <a:t>3</a:t>
            </a:r>
            <a:r>
              <a:rPr kumimoji="1" lang="ja-JP" altLang="en-US" sz="4400" dirty="0" smtClean="0">
                <a:solidFill>
                  <a:srgbClr val="FF0000"/>
                </a:solidFill>
              </a:rPr>
              <a:t>位</a:t>
            </a:r>
            <a:endParaRPr kumimoji="1" lang="ja-JP" altLang="en-US" sz="4400" dirty="0">
              <a:solidFill>
                <a:srgbClr val="FF0000"/>
              </a:solidFill>
            </a:endParaRPr>
          </a:p>
        </p:txBody>
      </p:sp>
    </p:spTree>
    <p:extLst>
      <p:ext uri="{BB962C8B-B14F-4D97-AF65-F5344CB8AC3E}">
        <p14:creationId xmlns:p14="http://schemas.microsoft.com/office/powerpoint/2010/main" val="2607026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4835"/>
          </a:xfrm>
        </p:spPr>
        <p:txBody>
          <a:bodyPr/>
          <a:lstStyle/>
          <a:p>
            <a:pPr marL="50800" indent="0">
              <a:buNone/>
            </a:pPr>
            <a:r>
              <a:rPr kumimoji="1" lang="en-US" altLang="ja-JP" dirty="0">
                <a:hlinkClick r:id="rId2"/>
              </a:rPr>
              <a:t>http://</a:t>
            </a:r>
            <a:r>
              <a:rPr kumimoji="1" lang="en-US" altLang="ja-JP" dirty="0" smtClean="0">
                <a:hlinkClick r:id="rId2"/>
              </a:rPr>
              <a:t>709709.com/game/esk2.htm</a:t>
            </a: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第</a:t>
            </a:r>
            <a:r>
              <a:rPr kumimoji="1" lang="en-US" altLang="ja-JP" dirty="0" smtClean="0"/>
              <a:t>3</a:t>
            </a:r>
            <a:r>
              <a:rPr kumimoji="1" lang="ja-JP" altLang="en-US" dirty="0" smtClean="0"/>
              <a:t>位　</a:t>
            </a:r>
            <a:r>
              <a:rPr kumimoji="1" lang="ja-JP" altLang="en-US" sz="3600" dirty="0" smtClean="0"/>
              <a:t>よくある脱出ゲームシリーズ</a:t>
            </a:r>
            <a:endParaRPr kumimoji="1" lang="ja-JP" altLang="en-US" sz="3600" dirty="0"/>
          </a:p>
        </p:txBody>
      </p:sp>
      <p:pic>
        <p:nvPicPr>
          <p:cNvPr id="5" name="図 4"/>
          <p:cNvPicPr>
            <a:picLocks noChangeAspect="1"/>
          </p:cNvPicPr>
          <p:nvPr/>
        </p:nvPicPr>
        <p:blipFill rotWithShape="1">
          <a:blip r:embed="rId3"/>
          <a:srcRect l="24540" t="29225" r="32632" b="13897"/>
          <a:stretch/>
        </p:blipFill>
        <p:spPr>
          <a:xfrm>
            <a:off x="2118605" y="3054532"/>
            <a:ext cx="4523873" cy="3210491"/>
          </a:xfrm>
          <a:prstGeom prst="rect">
            <a:avLst/>
          </a:prstGeom>
        </p:spPr>
      </p:pic>
      <p:sp>
        <p:nvSpPr>
          <p:cNvPr id="6" name="テキスト ボックス 5"/>
          <p:cNvSpPr txBox="1"/>
          <p:nvPr/>
        </p:nvSpPr>
        <p:spPr>
          <a:xfrm>
            <a:off x="997857" y="1910927"/>
            <a:ext cx="7148285" cy="400110"/>
          </a:xfrm>
          <a:prstGeom prst="rect">
            <a:avLst/>
          </a:prstGeom>
          <a:noFill/>
        </p:spPr>
        <p:txBody>
          <a:bodyPr wrap="square" rtlCol="0">
            <a:spAutoFit/>
          </a:bodyPr>
          <a:lstStyle/>
          <a:p>
            <a:r>
              <a:rPr kumimoji="1" lang="en-US" altLang="ja-JP" sz="2000" dirty="0" smtClean="0"/>
              <a:t>2D</a:t>
            </a:r>
            <a:r>
              <a:rPr kumimoji="1" lang="ja-JP" altLang="en-US" sz="2000" dirty="0" smtClean="0"/>
              <a:t>でアニメーションつき！暗号も面白くて</a:t>
            </a:r>
            <a:r>
              <a:rPr kumimoji="1" lang="en-US" altLang="ja-JP" sz="2000" dirty="0" smtClean="0"/>
              <a:t>4</a:t>
            </a:r>
            <a:r>
              <a:rPr kumimoji="1" lang="ja-JP" altLang="en-US" sz="2000" dirty="0" smtClean="0"/>
              <a:t>作もある！</a:t>
            </a:r>
            <a:endParaRPr kumimoji="1" lang="ja-JP" altLang="en-US" sz="2000" dirty="0"/>
          </a:p>
        </p:txBody>
      </p:sp>
    </p:spTree>
    <p:extLst>
      <p:ext uri="{BB962C8B-B14F-4D97-AF65-F5344CB8AC3E}">
        <p14:creationId xmlns:p14="http://schemas.microsoft.com/office/powerpoint/2010/main" val="1382583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755036" y="2930578"/>
            <a:ext cx="1791325" cy="769441"/>
          </a:xfrm>
          <a:prstGeom prst="rect">
            <a:avLst/>
          </a:prstGeom>
          <a:noFill/>
        </p:spPr>
        <p:txBody>
          <a:bodyPr wrap="square" rtlCol="0">
            <a:spAutoFit/>
          </a:bodyPr>
          <a:lstStyle/>
          <a:p>
            <a:r>
              <a:rPr kumimoji="1" lang="ja-JP" altLang="en-US" sz="4400" dirty="0" smtClean="0">
                <a:solidFill>
                  <a:schemeClr val="bg1">
                    <a:lumMod val="75000"/>
                  </a:schemeClr>
                </a:solidFill>
              </a:rPr>
              <a:t>第</a:t>
            </a:r>
            <a:r>
              <a:rPr kumimoji="1" lang="en-US" altLang="ja-JP" sz="4400" dirty="0">
                <a:solidFill>
                  <a:schemeClr val="bg1">
                    <a:lumMod val="75000"/>
                  </a:schemeClr>
                </a:solidFill>
              </a:rPr>
              <a:t>2</a:t>
            </a:r>
            <a:r>
              <a:rPr kumimoji="1" lang="ja-JP" altLang="en-US" sz="4400" dirty="0" smtClean="0">
                <a:solidFill>
                  <a:schemeClr val="bg1">
                    <a:lumMod val="75000"/>
                  </a:schemeClr>
                </a:solidFill>
              </a:rPr>
              <a:t>位</a:t>
            </a:r>
            <a:endParaRPr kumimoji="1" lang="ja-JP" altLang="en-US" sz="4400" dirty="0">
              <a:solidFill>
                <a:schemeClr val="bg1">
                  <a:lumMod val="75000"/>
                </a:schemeClr>
              </a:solidFill>
            </a:endParaRPr>
          </a:p>
        </p:txBody>
      </p:sp>
    </p:spTree>
    <p:extLst>
      <p:ext uri="{BB962C8B-B14F-4D97-AF65-F5344CB8AC3E}">
        <p14:creationId xmlns:p14="http://schemas.microsoft.com/office/powerpoint/2010/main" val="1803073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1032708"/>
            <a:ext cx="8229600" cy="534835"/>
          </a:xfrm>
        </p:spPr>
        <p:txBody>
          <a:bodyPr/>
          <a:lstStyle/>
          <a:p>
            <a:pPr marL="50800" indent="0">
              <a:buNone/>
            </a:pPr>
            <a:r>
              <a:rPr kumimoji="1" lang="en-US" altLang="ja-JP" dirty="0">
                <a:hlinkClick r:id="rId2"/>
              </a:rPr>
              <a:t>http://</a:t>
            </a:r>
            <a:r>
              <a:rPr kumimoji="1" lang="en-US" altLang="ja-JP" dirty="0" smtClean="0">
                <a:hlinkClick r:id="rId2"/>
              </a:rPr>
              <a:t>www.no1game.net/author/no1game/escapemen/game001.html</a:t>
            </a:r>
            <a:endParaRPr kumimoji="1" lang="en-US" altLang="ja-JP" dirty="0" smtClean="0"/>
          </a:p>
          <a:p>
            <a:pPr marL="50800" indent="0">
              <a:buNone/>
            </a:pP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第</a:t>
            </a:r>
            <a:r>
              <a:rPr kumimoji="1" lang="en-US" altLang="ja-JP" dirty="0"/>
              <a:t>2</a:t>
            </a:r>
            <a:r>
              <a:rPr kumimoji="1" lang="ja-JP" altLang="en-US" dirty="0" smtClean="0"/>
              <a:t>位　ピクトさん</a:t>
            </a:r>
            <a:r>
              <a:rPr kumimoji="1" lang="ja-JP" altLang="en-US" sz="3600" dirty="0" smtClean="0"/>
              <a:t>シリーズ</a:t>
            </a:r>
            <a:endParaRPr kumimoji="1" lang="ja-JP" altLang="en-US" sz="3600" dirty="0"/>
          </a:p>
        </p:txBody>
      </p:sp>
      <p:sp>
        <p:nvSpPr>
          <p:cNvPr id="6" name="テキスト ボックス 5"/>
          <p:cNvSpPr txBox="1"/>
          <p:nvPr/>
        </p:nvSpPr>
        <p:spPr>
          <a:xfrm>
            <a:off x="997856" y="2016998"/>
            <a:ext cx="7148285" cy="1446550"/>
          </a:xfrm>
          <a:prstGeom prst="rect">
            <a:avLst/>
          </a:prstGeom>
          <a:noFill/>
        </p:spPr>
        <p:txBody>
          <a:bodyPr wrap="square" rtlCol="0">
            <a:spAutoFit/>
          </a:bodyPr>
          <a:lstStyle/>
          <a:p>
            <a:r>
              <a:rPr kumimoji="1" lang="ja-JP" altLang="en-US" sz="2000" dirty="0" smtClean="0"/>
              <a:t>ピクトさんを</a:t>
            </a:r>
            <a:r>
              <a:rPr kumimoji="1" lang="en-US" altLang="ja-JP" sz="2000" dirty="0" smtClean="0"/>
              <a:t>10</a:t>
            </a:r>
            <a:r>
              <a:rPr kumimoji="1" lang="ja-JP" altLang="en-US" sz="2000" dirty="0" smtClean="0"/>
              <a:t>体集めればいいというシンプルさ</a:t>
            </a:r>
            <a:endParaRPr kumimoji="1" lang="en-US" altLang="ja-JP" sz="2000" dirty="0" smtClean="0"/>
          </a:p>
          <a:p>
            <a:r>
              <a:rPr kumimoji="1" lang="ja-JP" altLang="en-US" sz="2000" dirty="0" smtClean="0"/>
              <a:t>見やすいオブジェクトの配置に関わらず、暗号も隠し場所もなかなかのハイレベル・・・。</a:t>
            </a:r>
            <a:endParaRPr kumimoji="1" lang="en-US" altLang="ja-JP" sz="2000" dirty="0" smtClean="0"/>
          </a:p>
          <a:p>
            <a:r>
              <a:rPr kumimoji="1" lang="ja-JP" altLang="en-US" sz="2000" dirty="0" smtClean="0"/>
              <a:t>しかもシリーズ作品数</a:t>
            </a:r>
            <a:r>
              <a:rPr kumimoji="1" lang="en-US" altLang="ja-JP" sz="2800" dirty="0" smtClean="0">
                <a:solidFill>
                  <a:srgbClr val="FF0000"/>
                </a:solidFill>
              </a:rPr>
              <a:t>180</a:t>
            </a:r>
            <a:r>
              <a:rPr kumimoji="1" lang="ja-JP" altLang="en-US" sz="2000" dirty="0" smtClean="0"/>
              <a:t>超え</a:t>
            </a:r>
            <a:r>
              <a:rPr kumimoji="1" lang="en-US" altLang="ja-JP" sz="2000" dirty="0" smtClean="0"/>
              <a:t>!!!!</a:t>
            </a:r>
            <a:r>
              <a:rPr kumimoji="1" lang="ja-JP" altLang="en-US" sz="2000" dirty="0" smtClean="0"/>
              <a:t>　化け物か・・・。</a:t>
            </a:r>
            <a:endParaRPr kumimoji="1" lang="ja-JP" altLang="en-US" sz="2000" dirty="0"/>
          </a:p>
        </p:txBody>
      </p:sp>
      <p:pic>
        <p:nvPicPr>
          <p:cNvPr id="3" name="図 2"/>
          <p:cNvPicPr>
            <a:picLocks noChangeAspect="1"/>
          </p:cNvPicPr>
          <p:nvPr/>
        </p:nvPicPr>
        <p:blipFill rotWithShape="1">
          <a:blip r:embed="rId3"/>
          <a:srcRect l="21500" t="17432" r="21296" b="19282"/>
          <a:stretch/>
        </p:blipFill>
        <p:spPr>
          <a:xfrm>
            <a:off x="831273" y="3810617"/>
            <a:ext cx="2834640" cy="1675783"/>
          </a:xfrm>
          <a:prstGeom prst="rect">
            <a:avLst/>
          </a:prstGeom>
        </p:spPr>
      </p:pic>
      <p:pic>
        <p:nvPicPr>
          <p:cNvPr id="7" name="図 6"/>
          <p:cNvPicPr>
            <a:picLocks noChangeAspect="1"/>
          </p:cNvPicPr>
          <p:nvPr/>
        </p:nvPicPr>
        <p:blipFill rotWithShape="1">
          <a:blip r:embed="rId4"/>
          <a:srcRect l="26887" t="32488" r="28045" b="9713"/>
          <a:stretch/>
        </p:blipFill>
        <p:spPr>
          <a:xfrm>
            <a:off x="4571998" y="3747858"/>
            <a:ext cx="3458094" cy="2369919"/>
          </a:xfrm>
          <a:prstGeom prst="rect">
            <a:avLst/>
          </a:prstGeom>
        </p:spPr>
      </p:pic>
    </p:spTree>
    <p:extLst>
      <p:ext uri="{BB962C8B-B14F-4D97-AF65-F5344CB8AC3E}">
        <p14:creationId xmlns:p14="http://schemas.microsoft.com/office/powerpoint/2010/main" val="3936909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3755036" y="2930578"/>
            <a:ext cx="1791325" cy="769441"/>
          </a:xfrm>
          <a:prstGeom prst="rect">
            <a:avLst/>
          </a:prstGeom>
          <a:noFill/>
        </p:spPr>
        <p:txBody>
          <a:bodyPr wrap="square" rtlCol="0">
            <a:spAutoFit/>
          </a:bodyPr>
          <a:lstStyle/>
          <a:p>
            <a:r>
              <a:rPr kumimoji="1" lang="ja-JP" altLang="en-US" sz="4400" dirty="0" smtClean="0">
                <a:solidFill>
                  <a:srgbClr val="FFC000"/>
                </a:solidFill>
              </a:rPr>
              <a:t>第</a:t>
            </a:r>
            <a:r>
              <a:rPr kumimoji="1" lang="en-US" altLang="ja-JP" sz="4400" dirty="0">
                <a:solidFill>
                  <a:srgbClr val="FFC000"/>
                </a:solidFill>
              </a:rPr>
              <a:t>1</a:t>
            </a:r>
            <a:r>
              <a:rPr kumimoji="1" lang="ja-JP" altLang="en-US" sz="4400" dirty="0" smtClean="0">
                <a:solidFill>
                  <a:srgbClr val="FFC000"/>
                </a:solidFill>
              </a:rPr>
              <a:t>位</a:t>
            </a:r>
            <a:endParaRPr kumimoji="1" lang="ja-JP" altLang="en-US" sz="4400" dirty="0">
              <a:solidFill>
                <a:srgbClr val="FFC000"/>
              </a:solidFill>
            </a:endParaRPr>
          </a:p>
        </p:txBody>
      </p:sp>
    </p:spTree>
    <p:extLst>
      <p:ext uri="{BB962C8B-B14F-4D97-AF65-F5344CB8AC3E}">
        <p14:creationId xmlns:p14="http://schemas.microsoft.com/office/powerpoint/2010/main" val="294809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457200" y="975360"/>
            <a:ext cx="8229600" cy="534835"/>
          </a:xfrm>
        </p:spPr>
        <p:txBody>
          <a:bodyPr/>
          <a:lstStyle/>
          <a:p>
            <a:pPr marL="50800" indent="0">
              <a:buNone/>
            </a:pPr>
            <a:r>
              <a:rPr kumimoji="1" lang="en-US" altLang="ja-JP" dirty="0">
                <a:hlinkClick r:id="rId3"/>
              </a:rPr>
              <a:t>http://www.hozo.biz/wc</a:t>
            </a:r>
            <a:r>
              <a:rPr kumimoji="1" lang="en-US" altLang="ja-JP" dirty="0" smtClean="0">
                <a:hlinkClick r:id="rId3"/>
              </a:rPr>
              <a:t>/</a:t>
            </a:r>
            <a:endParaRPr kumimoji="1" lang="en-US" altLang="ja-JP" dirty="0"/>
          </a:p>
          <a:p>
            <a:pPr marL="50800" indent="0">
              <a:buNone/>
            </a:pPr>
            <a:endParaRPr kumimoji="1" lang="en-US" altLang="ja-JP" dirty="0" smtClean="0"/>
          </a:p>
        </p:txBody>
      </p:sp>
      <p:sp>
        <p:nvSpPr>
          <p:cNvPr id="4" name="タイトル 3"/>
          <p:cNvSpPr>
            <a:spLocks noGrp="1"/>
          </p:cNvSpPr>
          <p:nvPr>
            <p:ph type="title"/>
          </p:nvPr>
        </p:nvSpPr>
        <p:spPr/>
        <p:txBody>
          <a:bodyPr/>
          <a:lstStyle/>
          <a:p>
            <a:r>
              <a:rPr kumimoji="1" lang="ja-JP" altLang="en-US" dirty="0" smtClean="0"/>
              <a:t>第</a:t>
            </a:r>
            <a:r>
              <a:rPr kumimoji="1" lang="en-US" altLang="ja-JP" dirty="0"/>
              <a:t>1</a:t>
            </a:r>
            <a:r>
              <a:rPr kumimoji="1" lang="ja-JP" altLang="en-US" dirty="0" smtClean="0"/>
              <a:t>位　雪隠詰められ</a:t>
            </a:r>
            <a:endParaRPr kumimoji="1" lang="ja-JP" altLang="en-US" sz="3600" dirty="0"/>
          </a:p>
        </p:txBody>
      </p:sp>
      <p:sp>
        <p:nvSpPr>
          <p:cNvPr id="6" name="テキスト ボックス 5"/>
          <p:cNvSpPr txBox="1"/>
          <p:nvPr/>
        </p:nvSpPr>
        <p:spPr>
          <a:xfrm>
            <a:off x="457200" y="1676082"/>
            <a:ext cx="8420158" cy="1323439"/>
          </a:xfrm>
          <a:prstGeom prst="rect">
            <a:avLst/>
          </a:prstGeom>
          <a:noFill/>
        </p:spPr>
        <p:txBody>
          <a:bodyPr wrap="square" rtlCol="0">
            <a:spAutoFit/>
          </a:bodyPr>
          <a:lstStyle/>
          <a:p>
            <a:r>
              <a:rPr kumimoji="1" lang="ja-JP" altLang="en-US" sz="2000" dirty="0"/>
              <a:t>自分</a:t>
            </a:r>
            <a:r>
              <a:rPr kumimoji="1" lang="ja-JP" altLang="en-US" sz="2000" dirty="0" smtClean="0"/>
              <a:t>が小学生の時に最初にやった脱出ゲーム。ほとんどの人が知ってる超名作で、脱出の発想が天才的。ついでに自分は途中で詰んで攻略スレを見ました</a:t>
            </a:r>
            <a:r>
              <a:rPr kumimoji="1" lang="en-US" altLang="ja-JP" sz="2000" dirty="0" smtClean="0"/>
              <a:t>w</a:t>
            </a:r>
          </a:p>
          <a:p>
            <a:endParaRPr kumimoji="1" lang="en-US" altLang="ja-JP" sz="2000" dirty="0" smtClean="0"/>
          </a:p>
        </p:txBody>
      </p:sp>
      <p:pic>
        <p:nvPicPr>
          <p:cNvPr id="3" name="図 2"/>
          <p:cNvPicPr>
            <a:picLocks noChangeAspect="1"/>
          </p:cNvPicPr>
          <p:nvPr/>
        </p:nvPicPr>
        <p:blipFill rotWithShape="1">
          <a:blip r:embed="rId4"/>
          <a:srcRect l="17797" t="18114" r="22381" b="4915"/>
          <a:stretch/>
        </p:blipFill>
        <p:spPr>
          <a:xfrm>
            <a:off x="2359507" y="2719326"/>
            <a:ext cx="4615544" cy="3173473"/>
          </a:xfrm>
          <a:prstGeom prst="rect">
            <a:avLst/>
          </a:prstGeom>
        </p:spPr>
      </p:pic>
    </p:spTree>
    <p:extLst>
      <p:ext uri="{BB962C8B-B14F-4D97-AF65-F5344CB8AC3E}">
        <p14:creationId xmlns:p14="http://schemas.microsoft.com/office/powerpoint/2010/main" val="2658371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なんでこのタイトル？</a:t>
            </a:r>
            <a:endParaRPr kumimoji="1" lang="ja-JP" altLang="en-US"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54" y="2635153"/>
            <a:ext cx="1786890" cy="2133600"/>
          </a:xfrm>
          <a:prstGeom prst="rect">
            <a:avLst/>
          </a:prstGeom>
        </p:spPr>
      </p:pic>
      <p:sp>
        <p:nvSpPr>
          <p:cNvPr id="6" name="テキスト ボックス 5"/>
          <p:cNvSpPr txBox="1"/>
          <p:nvPr/>
        </p:nvSpPr>
        <p:spPr>
          <a:xfrm>
            <a:off x="1070927" y="4953857"/>
            <a:ext cx="1222745" cy="307777"/>
          </a:xfrm>
          <a:prstGeom prst="rect">
            <a:avLst/>
          </a:prstGeom>
          <a:noFill/>
        </p:spPr>
        <p:txBody>
          <a:bodyPr wrap="square" rtlCol="0">
            <a:spAutoFit/>
          </a:bodyPr>
          <a:lstStyle/>
          <a:p>
            <a:r>
              <a:rPr kumimoji="1" lang="ja-JP" altLang="en-US" dirty="0" smtClean="0"/>
              <a:t>ゆたかさん</a:t>
            </a:r>
            <a:endParaRPr kumimoji="1" lang="ja-JP" altLang="en-US" dirty="0"/>
          </a:p>
        </p:txBody>
      </p:sp>
      <p:sp>
        <p:nvSpPr>
          <p:cNvPr id="8" name="テキスト ボックス 7"/>
          <p:cNvSpPr txBox="1"/>
          <p:nvPr/>
        </p:nvSpPr>
        <p:spPr>
          <a:xfrm>
            <a:off x="2575744" y="2114016"/>
            <a:ext cx="3710697" cy="735747"/>
          </a:xfrm>
          <a:prstGeom prst="wedgeEllipseCallout">
            <a:avLst>
              <a:gd name="adj1" fmla="val -53698"/>
              <a:gd name="adj2" fmla="val 103490"/>
            </a:avLst>
          </a:prstGeom>
          <a:noFill/>
          <a:ln>
            <a:solidFill>
              <a:schemeClr val="tx1"/>
            </a:solidFill>
          </a:ln>
        </p:spPr>
        <p:txBody>
          <a:bodyPr wrap="square" rtlCol="0">
            <a:spAutoFit/>
          </a:bodyPr>
          <a:lstStyle/>
          <a:p>
            <a:r>
              <a:rPr kumimoji="1" lang="en-US" altLang="ja-JP" dirty="0" smtClean="0"/>
              <a:t>LT</a:t>
            </a:r>
            <a:r>
              <a:rPr kumimoji="1" lang="ja-JP" altLang="en-US" dirty="0" smtClean="0"/>
              <a:t>のタイトルを教えてください。</a:t>
            </a:r>
            <a:endParaRPr kumimoji="1" lang="ja-JP" altLang="en-US" dirty="0"/>
          </a:p>
        </p:txBody>
      </p:sp>
      <p:sp>
        <p:nvSpPr>
          <p:cNvPr id="10" name="テキスト ボックス 9"/>
          <p:cNvSpPr txBox="1"/>
          <p:nvPr/>
        </p:nvSpPr>
        <p:spPr>
          <a:xfrm>
            <a:off x="529958" y="1435924"/>
            <a:ext cx="2045786" cy="369332"/>
          </a:xfrm>
          <a:prstGeom prst="rect">
            <a:avLst/>
          </a:prstGeom>
          <a:noFill/>
        </p:spPr>
        <p:txBody>
          <a:bodyPr wrap="square" rtlCol="0">
            <a:spAutoFit/>
          </a:bodyPr>
          <a:lstStyle/>
          <a:p>
            <a:r>
              <a:rPr kumimoji="1" lang="ja-JP" altLang="en-US" sz="1800" b="1" dirty="0" smtClean="0"/>
              <a:t>一か月前～</a:t>
            </a:r>
            <a:endParaRPr kumimoji="1" lang="ja-JP" altLang="en-US" sz="1800" b="1" dirty="0"/>
          </a:p>
        </p:txBody>
      </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3222" y="3963257"/>
            <a:ext cx="1778127" cy="1981200"/>
          </a:xfrm>
          <a:prstGeom prst="rect">
            <a:avLst/>
          </a:prstGeom>
        </p:spPr>
      </p:pic>
      <p:sp>
        <p:nvSpPr>
          <p:cNvPr id="12" name="テキスト ボックス 11"/>
          <p:cNvSpPr txBox="1"/>
          <p:nvPr/>
        </p:nvSpPr>
        <p:spPr>
          <a:xfrm>
            <a:off x="7223760" y="5944457"/>
            <a:ext cx="640080" cy="307777"/>
          </a:xfrm>
          <a:prstGeom prst="rect">
            <a:avLst/>
          </a:prstGeom>
          <a:noFill/>
        </p:spPr>
        <p:txBody>
          <a:bodyPr wrap="square" rtlCol="0">
            <a:spAutoFit/>
          </a:bodyPr>
          <a:lstStyle/>
          <a:p>
            <a:r>
              <a:rPr kumimoji="1" lang="ja-JP" altLang="en-US" dirty="0"/>
              <a:t>中川</a:t>
            </a:r>
          </a:p>
        </p:txBody>
      </p:sp>
      <p:sp>
        <p:nvSpPr>
          <p:cNvPr id="14" name="テキスト ボックス 13"/>
          <p:cNvSpPr txBox="1"/>
          <p:nvPr/>
        </p:nvSpPr>
        <p:spPr>
          <a:xfrm>
            <a:off x="3718560" y="3963257"/>
            <a:ext cx="3014662" cy="796469"/>
          </a:xfrm>
          <a:prstGeom prst="cloudCallout">
            <a:avLst>
              <a:gd name="adj1" fmla="val 50278"/>
              <a:gd name="adj2" fmla="val 73343"/>
            </a:avLst>
          </a:prstGeom>
          <a:noFill/>
          <a:ln>
            <a:solidFill>
              <a:schemeClr val="tx1"/>
            </a:solidFill>
          </a:ln>
        </p:spPr>
        <p:txBody>
          <a:bodyPr wrap="square" rtlCol="0">
            <a:spAutoFit/>
          </a:bodyPr>
          <a:lstStyle/>
          <a:p>
            <a:r>
              <a:rPr kumimoji="1" lang="ja-JP" altLang="en-US" dirty="0" smtClean="0"/>
              <a:t>まず</a:t>
            </a:r>
            <a:r>
              <a:rPr kumimoji="1" lang="ja-JP" altLang="en-US" dirty="0"/>
              <a:t>い</a:t>
            </a:r>
            <a:r>
              <a:rPr kumimoji="1" lang="ja-JP" altLang="en-US" dirty="0" smtClean="0"/>
              <a:t>・・・完全に忘れてた・・・</a:t>
            </a:r>
            <a:endParaRPr kumimoji="1" lang="ja-JP" altLang="en-US" dirty="0"/>
          </a:p>
        </p:txBody>
      </p:sp>
      <p:sp>
        <p:nvSpPr>
          <p:cNvPr id="15" name="テキスト ボックス 14"/>
          <p:cNvSpPr txBox="1"/>
          <p:nvPr/>
        </p:nvSpPr>
        <p:spPr>
          <a:xfrm>
            <a:off x="4032228" y="5140556"/>
            <a:ext cx="3191532" cy="738664"/>
          </a:xfrm>
          <a:prstGeom prst="rect">
            <a:avLst/>
          </a:prstGeom>
          <a:noFill/>
        </p:spPr>
        <p:txBody>
          <a:bodyPr wrap="square" rtlCol="0">
            <a:spAutoFit/>
          </a:bodyPr>
          <a:lstStyle/>
          <a:p>
            <a:r>
              <a:rPr kumimoji="1" lang="ja-JP" altLang="en-US" dirty="0" smtClean="0"/>
              <a:t>とりあえず</a:t>
            </a:r>
            <a:r>
              <a:rPr kumimoji="1" lang="ja-JP" altLang="en-US" dirty="0"/>
              <a:t>何</a:t>
            </a:r>
            <a:r>
              <a:rPr kumimoji="1" lang="ja-JP" altLang="en-US" dirty="0" smtClean="0"/>
              <a:t>を当日</a:t>
            </a:r>
            <a:r>
              <a:rPr kumimoji="1" lang="ja-JP" altLang="en-US" dirty="0"/>
              <a:t>発表</a:t>
            </a:r>
            <a:r>
              <a:rPr kumimoji="1" lang="ja-JP" altLang="en-US" dirty="0" smtClean="0"/>
              <a:t>するにして</a:t>
            </a:r>
            <a:r>
              <a:rPr kumimoji="1" lang="ja-JP" altLang="en-US" dirty="0"/>
              <a:t>も</a:t>
            </a:r>
            <a:r>
              <a:rPr kumimoji="1" lang="ja-JP" altLang="en-US" dirty="0" smtClean="0"/>
              <a:t>当てはまるように「私が最近していたことについて」にするか</a:t>
            </a:r>
            <a:endParaRPr kumimoji="1" lang="ja-JP" altLang="en-US" dirty="0"/>
          </a:p>
        </p:txBody>
      </p:sp>
      <p:sp>
        <p:nvSpPr>
          <p:cNvPr id="2" name="テキスト ボックス 1"/>
          <p:cNvSpPr txBox="1"/>
          <p:nvPr/>
        </p:nvSpPr>
        <p:spPr>
          <a:xfrm>
            <a:off x="3107209" y="6106161"/>
            <a:ext cx="2647766" cy="307777"/>
          </a:xfrm>
          <a:prstGeom prst="rect">
            <a:avLst/>
          </a:prstGeom>
          <a:noFill/>
        </p:spPr>
        <p:txBody>
          <a:bodyPr wrap="square" rtlCol="0">
            <a:spAutoFit/>
          </a:bodyPr>
          <a:lstStyle/>
          <a:p>
            <a:r>
              <a:rPr kumimoji="1" lang="ja-JP" altLang="en-US" b="1" dirty="0" smtClean="0"/>
              <a:t>申し訳ございませんでした</a:t>
            </a:r>
            <a:endParaRPr kumimoji="1" lang="ja-JP" altLang="en-US" b="1" dirty="0"/>
          </a:p>
        </p:txBody>
      </p:sp>
    </p:spTree>
    <p:extLst>
      <p:ext uri="{BB962C8B-B14F-4D97-AF65-F5344CB8AC3E}">
        <p14:creationId xmlns:p14="http://schemas.microsoft.com/office/powerpoint/2010/main" val="16872693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457200" y="1032708"/>
            <a:ext cx="8229600" cy="5311385"/>
          </a:xfrm>
        </p:spPr>
        <p:txBody>
          <a:bodyPr/>
          <a:lstStyle/>
          <a:p>
            <a:r>
              <a:rPr kumimoji="1" lang="ja-JP" altLang="en-US" dirty="0" smtClean="0"/>
              <a:t>イラスト</a:t>
            </a:r>
            <a:endParaRPr kumimoji="1" lang="en-US" altLang="ja-JP" dirty="0" smtClean="0"/>
          </a:p>
          <a:p>
            <a:pPr lvl="1"/>
            <a:r>
              <a:rPr kumimoji="1" lang="ja-JP" altLang="en-US" dirty="0" smtClean="0"/>
              <a:t>いらすと</a:t>
            </a:r>
            <a:r>
              <a:rPr kumimoji="1" lang="ja-JP" altLang="en-US" dirty="0" err="1" smtClean="0"/>
              <a:t>や</a:t>
            </a:r>
            <a:r>
              <a:rPr kumimoji="1" lang="en-US" altLang="ja-JP" dirty="0"/>
              <a:t>(</a:t>
            </a:r>
            <a:r>
              <a:rPr kumimoji="1" lang="en-US" altLang="ja-JP" dirty="0">
                <a:hlinkClick r:id="rId2"/>
              </a:rPr>
              <a:t>http://www.irasutoya.com</a:t>
            </a:r>
            <a:r>
              <a:rPr kumimoji="1" lang="en-US" altLang="ja-JP" dirty="0" smtClean="0">
                <a:hlinkClick r:id="rId2"/>
              </a:rPr>
              <a:t>/</a:t>
            </a:r>
            <a:r>
              <a:rPr kumimoji="1" lang="en-US" altLang="ja-JP" dirty="0" smtClean="0"/>
              <a:t>)</a:t>
            </a:r>
          </a:p>
          <a:p>
            <a:endParaRPr kumimoji="1" lang="en-US" altLang="ja-JP" dirty="0"/>
          </a:p>
          <a:p>
            <a:r>
              <a:rPr kumimoji="1" lang="ja-JP" altLang="en-US" dirty="0" smtClean="0"/>
              <a:t>ゲーム音声</a:t>
            </a:r>
            <a:endParaRPr kumimoji="1" lang="en-US" altLang="ja-JP" dirty="0" smtClean="0"/>
          </a:p>
          <a:p>
            <a:pPr lvl="1"/>
            <a:r>
              <a:rPr kumimoji="1" lang="ja-JP" altLang="en-US" dirty="0" smtClean="0"/>
              <a:t>音の葉っぱ</a:t>
            </a:r>
            <a:r>
              <a:rPr kumimoji="1" lang="en-US" altLang="ja-JP" dirty="0"/>
              <a:t>(</a:t>
            </a:r>
            <a:r>
              <a:rPr kumimoji="1" lang="en-US" altLang="ja-JP" dirty="0">
                <a:hlinkClick r:id="rId3"/>
              </a:rPr>
              <a:t>http://otonohappa.web.fc2.com</a:t>
            </a:r>
            <a:r>
              <a:rPr kumimoji="1" lang="en-US" altLang="ja-JP" dirty="0" smtClean="0">
                <a:hlinkClick r:id="rId3"/>
              </a:rPr>
              <a:t>/</a:t>
            </a:r>
            <a:r>
              <a:rPr kumimoji="1" lang="en-US" altLang="ja-JP" dirty="0" smtClean="0"/>
              <a:t>)</a:t>
            </a:r>
          </a:p>
          <a:p>
            <a:pPr lvl="1"/>
            <a:r>
              <a:rPr kumimoji="1" lang="ja-JP" altLang="en-US" dirty="0" smtClean="0"/>
              <a:t>効果音ラボ</a:t>
            </a:r>
            <a:r>
              <a:rPr kumimoji="1" lang="en-US" altLang="ja-JP" dirty="0"/>
              <a:t>(</a:t>
            </a:r>
            <a:r>
              <a:rPr kumimoji="1" lang="en-US" altLang="ja-JP" dirty="0">
                <a:hlinkClick r:id="rId4"/>
              </a:rPr>
              <a:t>https://soundeffect-lab.info</a:t>
            </a:r>
            <a:r>
              <a:rPr kumimoji="1" lang="en-US" altLang="ja-JP" dirty="0" smtClean="0">
                <a:hlinkClick r:id="rId4"/>
              </a:rPr>
              <a:t>/</a:t>
            </a:r>
            <a:r>
              <a:rPr kumimoji="1" lang="en-US" altLang="ja-JP" dirty="0" smtClean="0"/>
              <a:t>)</a:t>
            </a:r>
          </a:p>
          <a:p>
            <a:pPr lvl="1"/>
            <a:endParaRPr kumimoji="1" lang="en-US" altLang="ja-JP" dirty="0" smtClean="0"/>
          </a:p>
          <a:p>
            <a:pPr lvl="1"/>
            <a:endParaRPr kumimoji="1" lang="en-US" altLang="ja-JP" dirty="0" smtClean="0"/>
          </a:p>
          <a:p>
            <a:endParaRPr kumimoji="1" lang="en-US" altLang="ja-JP" dirty="0"/>
          </a:p>
        </p:txBody>
      </p:sp>
      <p:sp>
        <p:nvSpPr>
          <p:cNvPr id="4" name="タイトル 3"/>
          <p:cNvSpPr>
            <a:spLocks noGrp="1"/>
          </p:cNvSpPr>
          <p:nvPr>
            <p:ph type="title"/>
          </p:nvPr>
        </p:nvSpPr>
        <p:spPr>
          <a:xfrm>
            <a:off x="457200" y="282133"/>
            <a:ext cx="8229600" cy="700722"/>
          </a:xfrm>
        </p:spPr>
        <p:txBody>
          <a:bodyPr/>
          <a:lstStyle/>
          <a:p>
            <a:r>
              <a:rPr kumimoji="1" lang="ja-JP" altLang="en-US" dirty="0" smtClean="0"/>
              <a:t>お借りした素材</a:t>
            </a:r>
            <a:endParaRPr kumimoji="1" lang="ja-JP" altLang="en-US" dirty="0"/>
          </a:p>
        </p:txBody>
      </p:sp>
    </p:spTree>
    <p:extLst>
      <p:ext uri="{BB962C8B-B14F-4D97-AF65-F5344CB8AC3E}">
        <p14:creationId xmlns:p14="http://schemas.microsoft.com/office/powerpoint/2010/main" val="3172787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289154" y="3050499"/>
            <a:ext cx="6813029" cy="584775"/>
          </a:xfrm>
          <a:prstGeom prst="rect">
            <a:avLst/>
          </a:prstGeom>
          <a:noFill/>
        </p:spPr>
        <p:txBody>
          <a:bodyPr wrap="square" rtlCol="0">
            <a:spAutoFit/>
          </a:bodyPr>
          <a:lstStyle/>
          <a:p>
            <a:pPr algn="ctr"/>
            <a:r>
              <a:rPr kumimoji="1" lang="ja-JP" altLang="en-US" sz="3200" dirty="0" smtClean="0"/>
              <a:t>ご清聴ありがとうございました</a:t>
            </a:r>
            <a:endParaRPr kumimoji="1" lang="ja-JP" altLang="en-US" sz="3200" dirty="0"/>
          </a:p>
        </p:txBody>
      </p:sp>
    </p:spTree>
    <p:extLst>
      <p:ext uri="{BB962C8B-B14F-4D97-AF65-F5344CB8AC3E}">
        <p14:creationId xmlns:p14="http://schemas.microsoft.com/office/powerpoint/2010/main" val="3336203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51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p:cNvSpPr>
            <a:spLocks noGrp="1"/>
          </p:cNvSpPr>
          <p:nvPr>
            <p:ph type="body" idx="1"/>
          </p:nvPr>
        </p:nvSpPr>
        <p:spPr>
          <a:xfrm>
            <a:off x="375205" y="1178550"/>
            <a:ext cx="8395308" cy="4925436"/>
          </a:xfrm>
        </p:spPr>
        <p:txBody>
          <a:bodyPr/>
          <a:lstStyle/>
          <a:p>
            <a:r>
              <a:rPr kumimoji="1" lang="ja-JP" altLang="en-US" dirty="0" smtClean="0"/>
              <a:t>深層学習を用いた画像認識の話</a:t>
            </a:r>
            <a:endParaRPr kumimoji="1" lang="en-US" altLang="ja-JP" dirty="0" smtClean="0"/>
          </a:p>
          <a:p>
            <a:endParaRPr kumimoji="1" lang="en-US" altLang="ja-JP" dirty="0"/>
          </a:p>
          <a:p>
            <a:endParaRPr kumimoji="1" lang="en-US" altLang="ja-JP" dirty="0" smtClean="0"/>
          </a:p>
          <a:p>
            <a:endParaRPr kumimoji="1" lang="en-US" altLang="ja-JP" dirty="0"/>
          </a:p>
          <a:p>
            <a:r>
              <a:rPr kumimoji="1" lang="ja-JP" altLang="en-US" dirty="0" smtClean="0"/>
              <a:t>開発している物や卒業研究の話</a:t>
            </a:r>
            <a:r>
              <a:rPr kumimoji="1" lang="en-US" altLang="ja-JP" dirty="0" smtClean="0"/>
              <a:t>	</a:t>
            </a:r>
            <a:endParaRPr kumimoji="1" lang="ja-JP" altLang="en-US" dirty="0"/>
          </a:p>
        </p:txBody>
      </p:sp>
      <p:sp>
        <p:nvSpPr>
          <p:cNvPr id="6" name="テキスト ボックス 5"/>
          <p:cNvSpPr txBox="1"/>
          <p:nvPr/>
        </p:nvSpPr>
        <p:spPr>
          <a:xfrm>
            <a:off x="568389" y="2550115"/>
            <a:ext cx="8396525" cy="369332"/>
          </a:xfrm>
          <a:prstGeom prst="rect">
            <a:avLst/>
          </a:prstGeom>
          <a:noFill/>
        </p:spPr>
        <p:txBody>
          <a:bodyPr wrap="square" rtlCol="0">
            <a:spAutoFit/>
          </a:bodyPr>
          <a:lstStyle/>
          <a:p>
            <a:r>
              <a:rPr kumimoji="1" lang="ja-JP" altLang="en-US" sz="1800" dirty="0" smtClean="0"/>
              <a:t>夏に学会で発表したやつ。データが少なすぎて結果があまりよろしくなかった</a:t>
            </a:r>
            <a:endParaRPr kumimoji="1" lang="ja-JP" altLang="en-US" sz="1800" dirty="0"/>
          </a:p>
        </p:txBody>
      </p:sp>
      <p:sp>
        <p:nvSpPr>
          <p:cNvPr id="7" name="下矢印 6"/>
          <p:cNvSpPr/>
          <p:nvPr/>
        </p:nvSpPr>
        <p:spPr>
          <a:xfrm>
            <a:off x="4166459" y="1838260"/>
            <a:ext cx="812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下矢印 7"/>
          <p:cNvSpPr/>
          <p:nvPr/>
        </p:nvSpPr>
        <p:spPr>
          <a:xfrm>
            <a:off x="3121500" y="4014221"/>
            <a:ext cx="883920" cy="6807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916780" y="4791479"/>
            <a:ext cx="5293360" cy="646331"/>
          </a:xfrm>
          <a:prstGeom prst="rect">
            <a:avLst/>
          </a:prstGeom>
          <a:noFill/>
        </p:spPr>
        <p:txBody>
          <a:bodyPr wrap="square" rtlCol="0">
            <a:spAutoFit/>
          </a:bodyPr>
          <a:lstStyle/>
          <a:p>
            <a:r>
              <a:rPr kumimoji="1" lang="en-US" altLang="ja-JP" sz="1800" dirty="0" smtClean="0"/>
              <a:t>LT</a:t>
            </a:r>
            <a:r>
              <a:rPr kumimoji="1" lang="ja-JP" altLang="en-US" sz="1800" dirty="0" smtClean="0"/>
              <a:t>としてはちょっと固いんじゃないか・・・？</a:t>
            </a:r>
            <a:endParaRPr kumimoji="1" lang="en-US" altLang="ja-JP" sz="1800" dirty="0" smtClean="0"/>
          </a:p>
          <a:p>
            <a:r>
              <a:rPr kumimoji="1" lang="ja-JP" altLang="en-US" sz="1800" dirty="0" smtClean="0"/>
              <a:t>企業秘密っていうの</a:t>
            </a:r>
            <a:r>
              <a:rPr kumimoji="1" lang="ja-JP" altLang="en-US" sz="1800" dirty="0"/>
              <a:t>も</a:t>
            </a:r>
            <a:r>
              <a:rPr kumimoji="1" lang="ja-JP" altLang="en-US" sz="1800" dirty="0" smtClean="0"/>
              <a:t>あるし・・・。</a:t>
            </a:r>
            <a:endParaRPr kumimoji="1" lang="ja-JP" altLang="en-US" sz="1800" dirty="0"/>
          </a:p>
        </p:txBody>
      </p:sp>
      <p:pic>
        <p:nvPicPr>
          <p:cNvPr id="10" name="図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182" y="3379221"/>
            <a:ext cx="2361717" cy="2631440"/>
          </a:xfrm>
          <a:prstGeom prst="rect">
            <a:avLst/>
          </a:prstGeom>
        </p:spPr>
      </p:pic>
      <p:sp>
        <p:nvSpPr>
          <p:cNvPr id="11" name="テキスト ボックス 10"/>
          <p:cNvSpPr txBox="1"/>
          <p:nvPr/>
        </p:nvSpPr>
        <p:spPr>
          <a:xfrm>
            <a:off x="3190786" y="367648"/>
            <a:ext cx="2764145" cy="523220"/>
          </a:xfrm>
          <a:prstGeom prst="rect">
            <a:avLst/>
          </a:prstGeom>
          <a:noFill/>
        </p:spPr>
        <p:txBody>
          <a:bodyPr wrap="square" rtlCol="0">
            <a:spAutoFit/>
          </a:bodyPr>
          <a:lstStyle/>
          <a:p>
            <a:r>
              <a:rPr kumimoji="1" lang="en-US" altLang="ja-JP" sz="2800" dirty="0" smtClean="0"/>
              <a:t>LT</a:t>
            </a:r>
            <a:r>
              <a:rPr kumimoji="1" lang="ja-JP" altLang="en-US" sz="2800" dirty="0" smtClean="0"/>
              <a:t>の話題の候補</a:t>
            </a:r>
            <a:endParaRPr kumimoji="1" lang="ja-JP" altLang="en-US" sz="2800" dirty="0"/>
          </a:p>
        </p:txBody>
      </p:sp>
    </p:spTree>
    <p:extLst>
      <p:ext uri="{BB962C8B-B14F-4D97-AF65-F5344CB8AC3E}">
        <p14:creationId xmlns:p14="http://schemas.microsoft.com/office/powerpoint/2010/main" val="127523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p:cNvSpPr txBox="1"/>
          <p:nvPr/>
        </p:nvSpPr>
        <p:spPr>
          <a:xfrm>
            <a:off x="1063482" y="3788157"/>
            <a:ext cx="640080" cy="307777"/>
          </a:xfrm>
          <a:prstGeom prst="rect">
            <a:avLst/>
          </a:prstGeom>
          <a:noFill/>
        </p:spPr>
        <p:txBody>
          <a:bodyPr wrap="square" rtlCol="0">
            <a:spAutoFit/>
          </a:bodyPr>
          <a:lstStyle/>
          <a:p>
            <a:r>
              <a:rPr kumimoji="1" lang="ja-JP" altLang="en-US" dirty="0"/>
              <a:t>中川</a:t>
            </a:r>
          </a:p>
        </p:txBody>
      </p:sp>
      <p:pic>
        <p:nvPicPr>
          <p:cNvPr id="2" name="図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469" y="3699577"/>
            <a:ext cx="1782082" cy="2134229"/>
          </a:xfrm>
          <a:prstGeom prst="rect">
            <a:avLst/>
          </a:prstGeom>
        </p:spPr>
      </p:pic>
      <p:sp>
        <p:nvSpPr>
          <p:cNvPr id="3" name="テキスト ボックス 2"/>
          <p:cNvSpPr txBox="1"/>
          <p:nvPr/>
        </p:nvSpPr>
        <p:spPr>
          <a:xfrm>
            <a:off x="6435886" y="5833806"/>
            <a:ext cx="1725665" cy="319656"/>
          </a:xfrm>
          <a:prstGeom prst="rect">
            <a:avLst/>
          </a:prstGeom>
          <a:noFill/>
        </p:spPr>
        <p:txBody>
          <a:bodyPr wrap="square" rtlCol="0">
            <a:spAutoFit/>
          </a:bodyPr>
          <a:lstStyle/>
          <a:p>
            <a:r>
              <a:rPr kumimoji="1" lang="ja-JP" altLang="en-US" dirty="0" smtClean="0"/>
              <a:t>隣の研究室の先輩</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24" y="1364299"/>
            <a:ext cx="1981887" cy="2416935"/>
          </a:xfrm>
          <a:prstGeom prst="rect">
            <a:avLst/>
          </a:prstGeom>
        </p:spPr>
      </p:pic>
      <p:sp>
        <p:nvSpPr>
          <p:cNvPr id="15" name="テキスト ボックス 14"/>
          <p:cNvSpPr txBox="1"/>
          <p:nvPr/>
        </p:nvSpPr>
        <p:spPr>
          <a:xfrm>
            <a:off x="2275611" y="1626444"/>
            <a:ext cx="3532761" cy="735747"/>
          </a:xfrm>
          <a:prstGeom prst="wedgeEllipseCallout">
            <a:avLst>
              <a:gd name="adj1" fmla="val -44529"/>
              <a:gd name="adj2" fmla="val 94008"/>
            </a:avLst>
          </a:prstGeom>
          <a:noFill/>
          <a:ln>
            <a:solidFill>
              <a:schemeClr val="tx1"/>
            </a:solidFill>
          </a:ln>
        </p:spPr>
        <p:txBody>
          <a:bodyPr wrap="square" rtlCol="0">
            <a:spAutoFit/>
          </a:bodyPr>
          <a:lstStyle/>
          <a:p>
            <a:r>
              <a:rPr kumimoji="1" lang="ja-JP" altLang="en-US" dirty="0" smtClean="0"/>
              <a:t>じつはかくかくしかじかで・・・</a:t>
            </a:r>
            <a:endParaRPr kumimoji="1" lang="ja-JP" altLang="en-US" dirty="0"/>
          </a:p>
        </p:txBody>
      </p:sp>
      <p:sp>
        <p:nvSpPr>
          <p:cNvPr id="16" name="テキスト ボックス 15"/>
          <p:cNvSpPr txBox="1"/>
          <p:nvPr/>
        </p:nvSpPr>
        <p:spPr>
          <a:xfrm>
            <a:off x="3265491" y="3797179"/>
            <a:ext cx="2852537" cy="432792"/>
          </a:xfrm>
          <a:prstGeom prst="wedgeEllipseCallout">
            <a:avLst>
              <a:gd name="adj1" fmla="val 53663"/>
              <a:gd name="adj2" fmla="val 85256"/>
            </a:avLst>
          </a:prstGeom>
          <a:noFill/>
          <a:ln>
            <a:solidFill>
              <a:schemeClr val="tx1"/>
            </a:solidFill>
          </a:ln>
        </p:spPr>
        <p:txBody>
          <a:bodyPr wrap="square" rtlCol="0">
            <a:spAutoFit/>
          </a:bodyPr>
          <a:lstStyle/>
          <a:p>
            <a:r>
              <a:rPr kumimoji="1" lang="ja-JP" altLang="en-US" dirty="0" smtClean="0"/>
              <a:t>趣味とかの話したら？</a:t>
            </a:r>
            <a:endParaRPr kumimoji="1" lang="ja-JP" altLang="en-US" dirty="0"/>
          </a:p>
        </p:txBody>
      </p:sp>
      <p:sp>
        <p:nvSpPr>
          <p:cNvPr id="4" name="テキスト ボックス 3"/>
          <p:cNvSpPr txBox="1"/>
          <p:nvPr/>
        </p:nvSpPr>
        <p:spPr>
          <a:xfrm>
            <a:off x="3833650" y="447285"/>
            <a:ext cx="2284378" cy="523220"/>
          </a:xfrm>
          <a:prstGeom prst="rect">
            <a:avLst/>
          </a:prstGeom>
          <a:noFill/>
        </p:spPr>
        <p:txBody>
          <a:bodyPr wrap="square" rtlCol="0">
            <a:spAutoFit/>
          </a:bodyPr>
          <a:lstStyle/>
          <a:p>
            <a:r>
              <a:rPr kumimoji="1" lang="ja-JP" altLang="en-US" sz="2800" dirty="0" smtClean="0"/>
              <a:t>先輩に相談</a:t>
            </a:r>
            <a:endParaRPr kumimoji="1" lang="ja-JP" altLang="en-US" sz="2800" dirty="0"/>
          </a:p>
        </p:txBody>
      </p:sp>
    </p:spTree>
    <p:extLst>
      <p:ext uri="{BB962C8B-B14F-4D97-AF65-F5344CB8AC3E}">
        <p14:creationId xmlns:p14="http://schemas.microsoft.com/office/powerpoint/2010/main" val="3402103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idx="2"/>
          </p:nvPr>
        </p:nvSpPr>
        <p:spPr>
          <a:xfrm>
            <a:off x="2137893" y="2668327"/>
            <a:ext cx="5009882" cy="705940"/>
          </a:xfrm>
        </p:spPr>
        <p:txBody>
          <a:bodyPr/>
          <a:lstStyle/>
          <a:p>
            <a:pPr marL="50800" indent="0">
              <a:buNone/>
            </a:pPr>
            <a:r>
              <a:rPr kumimoji="1" lang="ja-JP" altLang="en-US" sz="3600" dirty="0" smtClean="0"/>
              <a:t>というわけで・・・</a:t>
            </a:r>
            <a:endParaRPr kumimoji="1" lang="ja-JP" altLang="en-US" sz="3600" dirty="0"/>
          </a:p>
        </p:txBody>
      </p:sp>
    </p:spTree>
    <p:extLst>
      <p:ext uri="{BB962C8B-B14F-4D97-AF65-F5344CB8AC3E}">
        <p14:creationId xmlns:p14="http://schemas.microsoft.com/office/powerpoint/2010/main" val="371786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0153" y="1674255"/>
            <a:ext cx="8937938" cy="1926196"/>
          </a:xfrm>
          <a:prstGeom prst="rect">
            <a:avLst/>
          </a:prstGeom>
          <a:solidFill>
            <a:srgbClr val="006600"/>
          </a:solidFill>
          <a:ln>
            <a:noFill/>
          </a:ln>
        </p:spPr>
        <p:txBody>
          <a:bodyPr wrap="square" lIns="91425" tIns="45700" rIns="91425" bIns="45700" anchor="ctr" anchorCtr="0">
            <a:noAutofit/>
          </a:bodyPr>
          <a:lstStyle/>
          <a:p>
            <a:pPr marL="0" marR="0" lvl="0" indent="0" algn="ctr" rtl="0">
              <a:spcBef>
                <a:spcPts val="0"/>
              </a:spcBef>
              <a:spcAft>
                <a:spcPts val="0"/>
              </a:spcAft>
              <a:buNone/>
            </a:pPr>
            <a:r>
              <a:rPr lang="ja-JP" altLang="en-US" sz="3600" b="0" i="0" u="none" strike="noStrike" cap="none" dirty="0" smtClean="0">
                <a:solidFill>
                  <a:srgbClr val="FFFFFF"/>
                </a:solidFill>
                <a:sym typeface="Calibri"/>
              </a:rPr>
              <a:t>脱出ゲームの魅力と作り方</a:t>
            </a:r>
            <a:endParaRPr sz="3600" b="0" i="0" u="none" strike="noStrike" cap="none" dirty="0">
              <a:solidFill>
                <a:srgbClr val="FFFFFF"/>
              </a:solidFill>
              <a:sym typeface="Calibri"/>
            </a:endParaRPr>
          </a:p>
        </p:txBody>
      </p:sp>
      <p:sp>
        <p:nvSpPr>
          <p:cNvPr id="2" name="テキスト ボックス 1"/>
          <p:cNvSpPr txBox="1"/>
          <p:nvPr/>
        </p:nvSpPr>
        <p:spPr>
          <a:xfrm>
            <a:off x="5124893" y="191386"/>
            <a:ext cx="3678865" cy="307777"/>
          </a:xfrm>
          <a:prstGeom prst="rect">
            <a:avLst/>
          </a:prstGeom>
          <a:noFill/>
        </p:spPr>
        <p:txBody>
          <a:bodyPr wrap="square" rtlCol="0">
            <a:spAutoFit/>
          </a:bodyPr>
          <a:lstStyle/>
          <a:p>
            <a:r>
              <a:rPr kumimoji="1" lang="ja-JP" altLang="en-US" dirty="0" smtClean="0"/>
              <a:t>組込みエンジニアフォーラム　第</a:t>
            </a:r>
            <a:r>
              <a:rPr kumimoji="1" lang="en-US" altLang="ja-JP" dirty="0" smtClean="0"/>
              <a:t>6</a:t>
            </a:r>
            <a:r>
              <a:rPr kumimoji="1" lang="ja-JP" altLang="en-US" dirty="0" smtClean="0"/>
              <a:t>回交流会</a:t>
            </a:r>
            <a:endParaRPr kumimoji="1" lang="ja-JP" altLang="en-US" dirty="0"/>
          </a:p>
        </p:txBody>
      </p:sp>
      <p:sp>
        <p:nvSpPr>
          <p:cNvPr id="5" name="テキスト ボックス 4"/>
          <p:cNvSpPr txBox="1"/>
          <p:nvPr/>
        </p:nvSpPr>
        <p:spPr>
          <a:xfrm>
            <a:off x="2541635" y="4082877"/>
            <a:ext cx="4766070" cy="1452682"/>
          </a:xfrm>
          <a:prstGeom prst="irregularSeal2">
            <a:avLst/>
          </a:prstGeom>
          <a:noFill/>
          <a:ln>
            <a:solidFill>
              <a:schemeClr val="tx1"/>
            </a:solidFill>
          </a:ln>
        </p:spPr>
        <p:txBody>
          <a:bodyPr wrap="square" rtlCol="0">
            <a:spAutoFit/>
          </a:bodyPr>
          <a:lstStyle/>
          <a:p>
            <a:r>
              <a:rPr kumimoji="1" lang="ja-JP" altLang="en-US" sz="1800" b="1" dirty="0" smtClean="0"/>
              <a:t>まさかの組み込み要素なし！</a:t>
            </a:r>
            <a:endParaRPr kumimoji="1" lang="ja-JP" altLang="en-US" sz="1800" b="1" dirty="0"/>
          </a:p>
        </p:txBody>
      </p:sp>
    </p:spTree>
    <p:extLst>
      <p:ext uri="{BB962C8B-B14F-4D97-AF65-F5344CB8AC3E}">
        <p14:creationId xmlns:p14="http://schemas.microsoft.com/office/powerpoint/2010/main" val="3179249511"/>
      </p:ext>
    </p:extLst>
  </p:cSld>
  <p:clrMapOvr>
    <a:masterClrMapping/>
  </p:clrMapOvr>
</p:sld>
</file>

<file path=ppt/theme/theme1.xml><?xml version="1.0" encoding="utf-8"?>
<a:theme xmlns:a="http://schemas.openxmlformats.org/drawingml/2006/main" name="ifDL_Template130327akit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ホワイ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2520</TotalTime>
  <Words>1324</Words>
  <Application>Microsoft Office PowerPoint</Application>
  <PresentationFormat>画面に合わせる (4:3)</PresentationFormat>
  <Paragraphs>218</Paragraphs>
  <Slides>52</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52</vt:i4>
      </vt:variant>
    </vt:vector>
  </HeadingPairs>
  <TitlesOfParts>
    <vt:vector size="57" baseType="lpstr">
      <vt:lpstr>ＭＳ Ｐゴシック</vt:lpstr>
      <vt:lpstr>Noto Sans Symbols</vt:lpstr>
      <vt:lpstr>Arial</vt:lpstr>
      <vt:lpstr>Calibri</vt:lpstr>
      <vt:lpstr>ifDL_Template130327akita</vt:lpstr>
      <vt:lpstr>私が最近していたことについて</vt:lpstr>
      <vt:lpstr>自己紹介</vt:lpstr>
      <vt:lpstr>自己紹介</vt:lpstr>
      <vt:lpstr>目次</vt:lpstr>
      <vt:lpstr>なんでこのタイトル？</vt:lpstr>
      <vt:lpstr>PowerPoint プレゼンテーション</vt:lpstr>
      <vt:lpstr>PowerPoint プレゼンテーション</vt:lpstr>
      <vt:lpstr>PowerPoint プレゼンテーション</vt:lpstr>
      <vt:lpstr>脱出ゲームの魅力と作り方</vt:lpstr>
      <vt:lpstr>脱出ゲームってなんだよ？</vt:lpstr>
      <vt:lpstr>PowerPoint プレゼンテーション</vt:lpstr>
      <vt:lpstr>完成目標</vt:lpstr>
      <vt:lpstr>まずは部屋作りから</vt:lpstr>
      <vt:lpstr>それをふまえて使う3Dモデリングソフト</vt:lpstr>
      <vt:lpstr>何がいいの？</vt:lpstr>
      <vt:lpstr>PowerPoint プレゼンテーション</vt:lpstr>
      <vt:lpstr>まずは部屋全体を作ってみる</vt:lpstr>
      <vt:lpstr>出来ました</vt:lpstr>
      <vt:lpstr>次にWarehouseから小物を入れる</vt:lpstr>
      <vt:lpstr>出来ました</vt:lpstr>
      <vt:lpstr>PowerPoint プレゼンテーション</vt:lpstr>
      <vt:lpstr>ゲーム制作のためにUnityを使います</vt:lpstr>
      <vt:lpstr>事前準備</vt:lpstr>
      <vt:lpstr>カメラの設置</vt:lpstr>
      <vt:lpstr>ゲームの根幹であるボタンを設置</vt:lpstr>
      <vt:lpstr>ボタンを押してカメラを切り替えてみる</vt:lpstr>
      <vt:lpstr>ボタンを押してカメラを切り替えてみる</vt:lpstr>
      <vt:lpstr>何で3つもスクリプトが？</vt:lpstr>
      <vt:lpstr>何で3つもスクリプトが？</vt:lpstr>
      <vt:lpstr>ButtonController.csについて</vt:lpstr>
      <vt:lpstr>Update関数内の処理</vt:lpstr>
      <vt:lpstr>Onclick()関数内の処理</vt:lpstr>
      <vt:lpstr>ButtonClick関数について</vt:lpstr>
      <vt:lpstr>これで8割方終わり！</vt:lpstr>
      <vt:lpstr>残りの作業は？</vt:lpstr>
      <vt:lpstr>アイテムボックスを作る</vt:lpstr>
      <vt:lpstr>アイテムをゲットする</vt:lpstr>
      <vt:lpstr>またButtonControllerをいじります</vt:lpstr>
      <vt:lpstr>アイテムの選択</vt:lpstr>
      <vt:lpstr>最後に・・・</vt:lpstr>
      <vt:lpstr>PowerPoint プレゼンテーション</vt:lpstr>
      <vt:lpstr>作った脱出ゲーム</vt:lpstr>
      <vt:lpstr>PowerPoint プレゼンテーション</vt:lpstr>
      <vt:lpstr>PowerPoint プレゼンテーション</vt:lpstr>
      <vt:lpstr>第3位　よくある脱出ゲームシリーズ</vt:lpstr>
      <vt:lpstr>PowerPoint プレゼンテーション</vt:lpstr>
      <vt:lpstr>第2位　ピクトさんシリーズ</vt:lpstr>
      <vt:lpstr>PowerPoint プレゼンテーション</vt:lpstr>
      <vt:lpstr>第1位　雪隠詰められ</vt:lpstr>
      <vt:lpstr>お借りした素材</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Report</dc:title>
  <dc:creator>中川瑞喜</dc:creator>
  <cp:lastModifiedBy>中川瑞喜</cp:lastModifiedBy>
  <cp:revision>106</cp:revision>
  <dcterms:modified xsi:type="dcterms:W3CDTF">2018-02-02T08:02:58Z</dcterms:modified>
</cp:coreProperties>
</file>